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9" r:id="rId2"/>
  </p:sldMasterIdLst>
  <p:notesMasterIdLst>
    <p:notesMasterId r:id="rId30"/>
  </p:notesMasterIdLst>
  <p:handoutMasterIdLst>
    <p:handoutMasterId r:id="rId31"/>
  </p:handoutMasterIdLst>
  <p:sldIdLst>
    <p:sldId id="267" r:id="rId3"/>
    <p:sldId id="294" r:id="rId4"/>
    <p:sldId id="299" r:id="rId5"/>
    <p:sldId id="327" r:id="rId6"/>
    <p:sldId id="324" r:id="rId7"/>
    <p:sldId id="285" r:id="rId8"/>
    <p:sldId id="301" r:id="rId9"/>
    <p:sldId id="302" r:id="rId10"/>
    <p:sldId id="307" r:id="rId11"/>
    <p:sldId id="313" r:id="rId12"/>
    <p:sldId id="308" r:id="rId13"/>
    <p:sldId id="314" r:id="rId14"/>
    <p:sldId id="315" r:id="rId15"/>
    <p:sldId id="316" r:id="rId16"/>
    <p:sldId id="317" r:id="rId17"/>
    <p:sldId id="318" r:id="rId18"/>
    <p:sldId id="320" r:id="rId19"/>
    <p:sldId id="322" r:id="rId20"/>
    <p:sldId id="323" r:id="rId21"/>
    <p:sldId id="325" r:id="rId22"/>
    <p:sldId id="326" r:id="rId23"/>
    <p:sldId id="270" r:id="rId24"/>
    <p:sldId id="295" r:id="rId25"/>
    <p:sldId id="300" r:id="rId26"/>
    <p:sldId id="319" r:id="rId27"/>
    <p:sldId id="311" r:id="rId28"/>
    <p:sldId id="321"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A510E20-3B91-4640-9DB4-318CDC88185E}">
          <p14:sldIdLst>
            <p14:sldId id="267"/>
            <p14:sldId id="294"/>
            <p14:sldId id="299"/>
            <p14:sldId id="327"/>
            <p14:sldId id="324"/>
            <p14:sldId id="285"/>
            <p14:sldId id="301"/>
            <p14:sldId id="302"/>
            <p14:sldId id="307"/>
            <p14:sldId id="313"/>
            <p14:sldId id="308"/>
            <p14:sldId id="314"/>
            <p14:sldId id="315"/>
            <p14:sldId id="316"/>
            <p14:sldId id="317"/>
            <p14:sldId id="318"/>
            <p14:sldId id="320"/>
            <p14:sldId id="322"/>
            <p14:sldId id="323"/>
            <p14:sldId id="325"/>
            <p14:sldId id="326"/>
            <p14:sldId id="270"/>
            <p14:sldId id="295"/>
            <p14:sldId id="300"/>
            <p14:sldId id="319"/>
            <p14:sldId id="311"/>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a:srgbClr val="FEFEFE"/>
    <a:srgbClr val="B90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034"/>
    <p:restoredTop sz="95755"/>
  </p:normalViewPr>
  <p:slideViewPr>
    <p:cSldViewPr showGuides="1">
      <p:cViewPr varScale="1">
        <p:scale>
          <a:sx n="127" d="100"/>
          <a:sy n="127" d="100"/>
        </p:scale>
        <p:origin x="200" y="184"/>
      </p:cViewPr>
      <p:guideLst>
        <p:guide orient="horz" pos="2160"/>
        <p:guide pos="3840"/>
      </p:guideLst>
    </p:cSldViewPr>
  </p:slideViewPr>
  <p:notesTextViewPr>
    <p:cViewPr>
      <p:scale>
        <a:sx n="3" d="2"/>
        <a:sy n="3" d="2"/>
      </p:scale>
      <p:origin x="0" y="0"/>
    </p:cViewPr>
  </p:notesTextViewPr>
  <p:notesViewPr>
    <p:cSldViewPr showGuides="1">
      <p:cViewPr varScale="1">
        <p:scale>
          <a:sx n="83" d="100"/>
          <a:sy n="83" d="100"/>
        </p:scale>
        <p:origin x="2784" y="200"/>
      </p:cViewPr>
      <p:guideLst/>
    </p:cSldViewPr>
  </p:notes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A78A55-3702-A9DD-485B-6C2348BAE6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9EA19E7-6596-9747-BF80-CF774554C55B}" type="datetime1">
              <a:rPr lang="de-DE" smtClean="0">
                <a:solidFill>
                  <a:srgbClr val="898989"/>
                </a:solidFill>
              </a:rPr>
              <a:t>17.12.24</a:t>
            </a:fld>
            <a:endParaRPr lang="de-DE" dirty="0">
              <a:solidFill>
                <a:srgbClr val="898989"/>
              </a:solidFill>
            </a:endParaRPr>
          </a:p>
        </p:txBody>
      </p:sp>
      <p:sp>
        <p:nvSpPr>
          <p:cNvPr id="4" name="Fußzeilenplatzhalter 3">
            <a:extLst>
              <a:ext uri="{FF2B5EF4-FFF2-40B4-BE49-F238E27FC236}">
                <a16:creationId xmlns:a16="http://schemas.microsoft.com/office/drawing/2014/main" id="{A3380354-33AD-CAA5-CECB-C976388172E2}"/>
              </a:ext>
            </a:extLst>
          </p:cNvPr>
          <p:cNvSpPr>
            <a:spLocks noGrp="1"/>
          </p:cNvSpPr>
          <p:nvPr>
            <p:ph type="ftr" sz="quarter" idx="2"/>
          </p:nvPr>
        </p:nvSpPr>
        <p:spPr>
          <a:xfrm>
            <a:off x="-1895" y="7812000"/>
            <a:ext cx="2971800" cy="458787"/>
          </a:xfrm>
          <a:prstGeom prst="rect">
            <a:avLst/>
          </a:prstGeom>
        </p:spPr>
        <p:txBody>
          <a:bodyPr vert="horz" lIns="91440" tIns="45720" rIns="91440" bIns="45720" rtlCol="0" anchor="b"/>
          <a:lstStyle>
            <a:lvl1pPr algn="l">
              <a:defRPr sz="1200"/>
            </a:lvl1pPr>
          </a:lstStyle>
          <a:p>
            <a:r>
              <a:rPr lang="de-DE">
                <a:solidFill>
                  <a:srgbClr val="898989"/>
                </a:solidFill>
              </a:rPr>
              <a:t>| Institut | Person</a:t>
            </a:r>
            <a:endParaRPr lang="de-DE" dirty="0">
              <a:solidFill>
                <a:srgbClr val="898989"/>
              </a:solidFill>
            </a:endParaRPr>
          </a:p>
        </p:txBody>
      </p:sp>
      <p:sp>
        <p:nvSpPr>
          <p:cNvPr id="5" name="Foliennummernplatzhalter 4">
            <a:extLst>
              <a:ext uri="{FF2B5EF4-FFF2-40B4-BE49-F238E27FC236}">
                <a16:creationId xmlns:a16="http://schemas.microsoft.com/office/drawing/2014/main" id="{D3AF8F44-7C9B-FC9C-954B-B3100F2B9A68}"/>
              </a:ext>
            </a:extLst>
          </p:cNvPr>
          <p:cNvSpPr>
            <a:spLocks noGrp="1"/>
          </p:cNvSpPr>
          <p:nvPr>
            <p:ph type="sldNum" sz="quarter" idx="3"/>
          </p:nvPr>
        </p:nvSpPr>
        <p:spPr>
          <a:xfrm>
            <a:off x="3882718" y="7812000"/>
            <a:ext cx="2971800" cy="458787"/>
          </a:xfrm>
          <a:prstGeom prst="rect">
            <a:avLst/>
          </a:prstGeom>
        </p:spPr>
        <p:txBody>
          <a:bodyPr vert="horz" lIns="91440" tIns="45720" rIns="91440" bIns="45720" rtlCol="0" anchor="b"/>
          <a:lstStyle>
            <a:lvl1pPr algn="r">
              <a:defRPr sz="1200"/>
            </a:lvl1pPr>
          </a:lstStyle>
          <a:p>
            <a:fld id="{1CA7D0D7-CB1E-4E76-B87A-A5F3A360A4B8}" type="slidenum">
              <a:rPr lang="de-DE" smtClean="0">
                <a:solidFill>
                  <a:srgbClr val="898989"/>
                </a:solidFill>
              </a:rPr>
              <a:t>‹Nr.›</a:t>
            </a:fld>
            <a:endParaRPr lang="de-DE">
              <a:solidFill>
                <a:srgbClr val="898989"/>
              </a:solidFill>
            </a:endParaRPr>
          </a:p>
        </p:txBody>
      </p:sp>
      <p:grpSp>
        <p:nvGrpSpPr>
          <p:cNvPr id="6" name="TU Da Logo">
            <a:extLst>
              <a:ext uri="{FF2B5EF4-FFF2-40B4-BE49-F238E27FC236}">
                <a16:creationId xmlns:a16="http://schemas.microsoft.com/office/drawing/2014/main" id="{1B2B06D3-8753-5133-9188-AE459F7AD654}"/>
              </a:ext>
            </a:extLst>
          </p:cNvPr>
          <p:cNvGrpSpPr/>
          <p:nvPr/>
        </p:nvGrpSpPr>
        <p:grpSpPr>
          <a:xfrm>
            <a:off x="119822" y="137059"/>
            <a:ext cx="1396524" cy="559248"/>
            <a:chOff x="7454900" y="306388"/>
            <a:chExt cx="1704610" cy="682624"/>
          </a:xfrm>
        </p:grpSpPr>
        <p:sp>
          <p:nvSpPr>
            <p:cNvPr id="7" name="AutoShape 3">
              <a:extLst>
                <a:ext uri="{FF2B5EF4-FFF2-40B4-BE49-F238E27FC236}">
                  <a16:creationId xmlns:a16="http://schemas.microsoft.com/office/drawing/2014/main" id="{0D839F9D-D886-2326-7EDA-CFF7F40AFE0E}"/>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8" name="Freeform 5">
              <a:extLst>
                <a:ext uri="{FF2B5EF4-FFF2-40B4-BE49-F238E27FC236}">
                  <a16:creationId xmlns:a16="http://schemas.microsoft.com/office/drawing/2014/main" id="{A88F50A3-1558-A807-1966-87F4BFE9FA81}"/>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9" name="Freeform 6">
              <a:extLst>
                <a:ext uri="{FF2B5EF4-FFF2-40B4-BE49-F238E27FC236}">
                  <a16:creationId xmlns:a16="http://schemas.microsoft.com/office/drawing/2014/main" id="{3D601C6E-9093-8CBD-FD59-89128CE6AC77}"/>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7">
              <a:extLst>
                <a:ext uri="{FF2B5EF4-FFF2-40B4-BE49-F238E27FC236}">
                  <a16:creationId xmlns:a16="http://schemas.microsoft.com/office/drawing/2014/main" id="{0F27C1C5-EE32-79B6-CC5B-76E0A46695BB}"/>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1" name="Freeform 8">
              <a:extLst>
                <a:ext uri="{FF2B5EF4-FFF2-40B4-BE49-F238E27FC236}">
                  <a16:creationId xmlns:a16="http://schemas.microsoft.com/office/drawing/2014/main" id="{DCA98B89-C06C-1AFA-6046-473CE330AD7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9">
              <a:extLst>
                <a:ext uri="{FF2B5EF4-FFF2-40B4-BE49-F238E27FC236}">
                  <a16:creationId xmlns:a16="http://schemas.microsoft.com/office/drawing/2014/main" id="{6CE97323-EA31-B978-ED66-B1F83219FC6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10">
              <a:extLst>
                <a:ext uri="{FF2B5EF4-FFF2-40B4-BE49-F238E27FC236}">
                  <a16:creationId xmlns:a16="http://schemas.microsoft.com/office/drawing/2014/main" id="{88BFE13B-74F5-DD35-6914-A8A6E24A024E}"/>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1">
              <a:extLst>
                <a:ext uri="{FF2B5EF4-FFF2-40B4-BE49-F238E27FC236}">
                  <a16:creationId xmlns:a16="http://schemas.microsoft.com/office/drawing/2014/main" id="{00CFEF3E-A6FE-E8FE-10F8-3ED6C3F212C3}"/>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2">
              <a:extLst>
                <a:ext uri="{FF2B5EF4-FFF2-40B4-BE49-F238E27FC236}">
                  <a16:creationId xmlns:a16="http://schemas.microsoft.com/office/drawing/2014/main" id="{70B05B52-12B6-944D-AC1A-F00C2F4E2E2D}"/>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3">
              <a:extLst>
                <a:ext uri="{FF2B5EF4-FFF2-40B4-BE49-F238E27FC236}">
                  <a16:creationId xmlns:a16="http://schemas.microsoft.com/office/drawing/2014/main" id="{1E356202-0A47-80E7-90B0-E97229222D10}"/>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4">
              <a:extLst>
                <a:ext uri="{FF2B5EF4-FFF2-40B4-BE49-F238E27FC236}">
                  <a16:creationId xmlns:a16="http://schemas.microsoft.com/office/drawing/2014/main" id="{BB654D27-05C8-139B-EB9C-5F888F7226FF}"/>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Tree>
    <p:extLst>
      <p:ext uri="{BB962C8B-B14F-4D97-AF65-F5344CB8AC3E}">
        <p14:creationId xmlns:p14="http://schemas.microsoft.com/office/powerpoint/2010/main" val="1810847879"/>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rgbClr val="898989"/>
                </a:solidFill>
              </a:defRPr>
            </a:lvl1pPr>
          </a:lstStyle>
          <a:p>
            <a:fld id="{6C5C6C02-5713-4C4A-9C59-487F2E0F4715}" type="datetime1">
              <a:rPr lang="de-DE" smtClean="0"/>
              <a:t>17.12.24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rgbClr val="898989"/>
                </a:solidFill>
              </a:defRPr>
            </a:lvl1pPr>
          </a:lstStyle>
          <a:p>
            <a:r>
              <a:rPr lang="de-DE"/>
              <a:t>| Institut | Person</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rgbClr val="898989"/>
                </a:solidFill>
              </a:defRPr>
            </a:lvl1pPr>
          </a:lstStyle>
          <a:p>
            <a:fld id="{0A89A431-735D-4157-B499-868DAC0D551C}" type="slidenum">
              <a:rPr lang="de-DE" smtClean="0"/>
              <a:pPr/>
              <a:t>‹Nr.›</a:t>
            </a:fld>
            <a:endParaRPr lang="de-DE"/>
          </a:p>
        </p:txBody>
      </p:sp>
      <p:grpSp>
        <p:nvGrpSpPr>
          <p:cNvPr id="8" name="TU Da Logo">
            <a:extLst>
              <a:ext uri="{FF2B5EF4-FFF2-40B4-BE49-F238E27FC236}">
                <a16:creationId xmlns:a16="http://schemas.microsoft.com/office/drawing/2014/main" id="{96C9F426-C331-5A79-76DF-05A5F9463BF3}"/>
              </a:ext>
            </a:extLst>
          </p:cNvPr>
          <p:cNvGrpSpPr/>
          <p:nvPr/>
        </p:nvGrpSpPr>
        <p:grpSpPr>
          <a:xfrm>
            <a:off x="0" y="0"/>
            <a:ext cx="1396524" cy="559248"/>
            <a:chOff x="7454900" y="306388"/>
            <a:chExt cx="1704610" cy="682624"/>
          </a:xfrm>
        </p:grpSpPr>
        <p:sp>
          <p:nvSpPr>
            <p:cNvPr id="9" name="AutoShape 3">
              <a:extLst>
                <a:ext uri="{FF2B5EF4-FFF2-40B4-BE49-F238E27FC236}">
                  <a16:creationId xmlns:a16="http://schemas.microsoft.com/office/drawing/2014/main" id="{29449998-EA2C-2328-4B51-411E09C4E080}"/>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0" name="Freeform 5">
              <a:extLst>
                <a:ext uri="{FF2B5EF4-FFF2-40B4-BE49-F238E27FC236}">
                  <a16:creationId xmlns:a16="http://schemas.microsoft.com/office/drawing/2014/main" id="{6A34355F-DA0C-5D6B-7826-E4185B86D490}"/>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6">
              <a:extLst>
                <a:ext uri="{FF2B5EF4-FFF2-40B4-BE49-F238E27FC236}">
                  <a16:creationId xmlns:a16="http://schemas.microsoft.com/office/drawing/2014/main" id="{F8FD2880-5146-CE19-42AE-BB9DE00652E2}"/>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2" name="Freeform 7">
              <a:extLst>
                <a:ext uri="{FF2B5EF4-FFF2-40B4-BE49-F238E27FC236}">
                  <a16:creationId xmlns:a16="http://schemas.microsoft.com/office/drawing/2014/main" id="{019F0C27-B9AD-9598-6A47-3085A7D4B438}"/>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8">
              <a:extLst>
                <a:ext uri="{FF2B5EF4-FFF2-40B4-BE49-F238E27FC236}">
                  <a16:creationId xmlns:a16="http://schemas.microsoft.com/office/drawing/2014/main" id="{1C03560C-EC72-CF50-20C3-4EA5F068426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9">
              <a:extLst>
                <a:ext uri="{FF2B5EF4-FFF2-40B4-BE49-F238E27FC236}">
                  <a16:creationId xmlns:a16="http://schemas.microsoft.com/office/drawing/2014/main" id="{0375D7A7-1E67-CF3A-F80C-50846D74CCD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0">
              <a:extLst>
                <a:ext uri="{FF2B5EF4-FFF2-40B4-BE49-F238E27FC236}">
                  <a16:creationId xmlns:a16="http://schemas.microsoft.com/office/drawing/2014/main" id="{FB124E21-02A5-C056-2D6F-5FA0D0D9C0FF}"/>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1">
              <a:extLst>
                <a:ext uri="{FF2B5EF4-FFF2-40B4-BE49-F238E27FC236}">
                  <a16:creationId xmlns:a16="http://schemas.microsoft.com/office/drawing/2014/main" id="{FD42C70B-C72B-02BF-16BD-BB8E559E3FF8}"/>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2">
              <a:extLst>
                <a:ext uri="{FF2B5EF4-FFF2-40B4-BE49-F238E27FC236}">
                  <a16:creationId xmlns:a16="http://schemas.microsoft.com/office/drawing/2014/main" id="{F5539213-4F7F-2105-A3FB-10E097A76B51}"/>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3">
              <a:extLst>
                <a:ext uri="{FF2B5EF4-FFF2-40B4-BE49-F238E27FC236}">
                  <a16:creationId xmlns:a16="http://schemas.microsoft.com/office/drawing/2014/main" id="{FFACB8FC-374A-F97F-4BCF-93906CBC44A2}"/>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9" name="Freeform 14">
              <a:extLst>
                <a:ext uri="{FF2B5EF4-FFF2-40B4-BE49-F238E27FC236}">
                  <a16:creationId xmlns:a16="http://schemas.microsoft.com/office/drawing/2014/main" id="{5086F604-AA6F-7757-E42D-F621BFBEDB46}"/>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0" name="Notizenplatzhalter 19">
            <a:extLst>
              <a:ext uri="{FF2B5EF4-FFF2-40B4-BE49-F238E27FC236}">
                <a16:creationId xmlns:a16="http://schemas.microsoft.com/office/drawing/2014/main" id="{12F4F817-719A-78AC-E4C4-9C9BEF2E8A7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6449194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Hello, today I would like to present you the second task </a:t>
            </a:r>
          </a:p>
          <a:p>
            <a:r>
              <a:rPr lang="en-US" dirty="0"/>
              <a:t>							sheet which deals with the modeling of </a:t>
            </a:r>
            <a:r>
              <a:rPr lang="en-US" dirty="0" err="1"/>
              <a:t>hyperelasticity</a:t>
            </a:r>
            <a:endParaRPr lang="en-US" dirty="0"/>
          </a:p>
        </p:txBody>
      </p:sp>
      <p:sp>
        <p:nvSpPr>
          <p:cNvPr id="4" name="Datumsplatzhalter 3"/>
          <p:cNvSpPr>
            <a:spLocks noGrp="1"/>
          </p:cNvSpPr>
          <p:nvPr>
            <p:ph type="dt" idx="1"/>
          </p:nvPr>
        </p:nvSpPr>
        <p:spPr/>
        <p:txBody>
          <a:bodyPr/>
          <a:lstStyle/>
          <a:p>
            <a:fld id="{07075408-ECB8-9442-ADAC-6F24D00946E0}"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a:t>
            </a:fld>
            <a:endParaRPr lang="de-DE"/>
          </a:p>
        </p:txBody>
      </p:sp>
    </p:spTree>
    <p:extLst>
      <p:ext uri="{BB962C8B-B14F-4D97-AF65-F5344CB8AC3E}">
        <p14:creationId xmlns:p14="http://schemas.microsoft.com/office/powerpoint/2010/main" val="303362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task three, we now implement a PANN, a so-called invariant-based model =&gt; We also use the same data set here!</a:t>
            </a:r>
          </a:p>
          <a:p>
            <a:r>
              <a:rPr lang="en-US" dirty="0"/>
              <a:t>By constructing the stress as the gradient of the strain energy density predicted directly by a FFNN, we automatically fulfill the following conditions:</a:t>
            </a:r>
          </a:p>
          <a:p>
            <a:r>
              <a:rPr lang="en-US" dirty="0"/>
              <a:t>	- Objectivity, material symmetry, symmetry of stress tensor and the thermodynamic consistency</a:t>
            </a:r>
          </a:p>
          <a:p>
            <a:r>
              <a:rPr lang="en-US" dirty="0"/>
              <a:t>To ensure Polyconvexity, we use …</a:t>
            </a:r>
          </a:p>
          <a:p>
            <a:r>
              <a:rPr lang="en-US" dirty="0"/>
              <a:t>	- polyconvex invariants</a:t>
            </a:r>
          </a:p>
          <a:p>
            <a:r>
              <a:rPr lang="en-US" dirty="0"/>
              <a:t>	- Convex </a:t>
            </a:r>
            <a:r>
              <a:rPr lang="en-US" dirty="0" err="1"/>
              <a:t>anf</a:t>
            </a:r>
            <a:r>
              <a:rPr lang="en-US" dirty="0"/>
              <a:t> non-decreasing activation function already in the first hidden layer</a:t>
            </a:r>
          </a:p>
          <a:p>
            <a:r>
              <a:rPr lang="en-US" dirty="0"/>
              <a:t>	-Non-negative weights </a:t>
            </a:r>
          </a:p>
          <a:p>
            <a:pPr marL="171450" indent="-171450">
              <a:buFont typeface="Symbol" pitchFamily="2" charset="2"/>
              <a:buChar char="Þ"/>
            </a:pPr>
            <a:r>
              <a:rPr lang="en-US" dirty="0"/>
              <a:t>This is called ICNN</a:t>
            </a:r>
          </a:p>
          <a:p>
            <a:endParaRPr lang="en-US" dirty="0"/>
          </a:p>
        </p:txBody>
      </p:sp>
      <p:sp>
        <p:nvSpPr>
          <p:cNvPr id="4" name="Datumsplatzhalter 3"/>
          <p:cNvSpPr>
            <a:spLocks noGrp="1"/>
          </p:cNvSpPr>
          <p:nvPr>
            <p:ph type="dt" idx="1"/>
          </p:nvPr>
        </p:nvSpPr>
        <p:spPr/>
        <p:txBody>
          <a:bodyPr/>
          <a:lstStyle/>
          <a:p>
            <a:fld id="{9B37D15E-4C81-1B44-8EDD-6D54C89E6850}"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10</a:t>
            </a:fld>
            <a:endParaRPr lang="de-DE"/>
          </a:p>
        </p:txBody>
      </p:sp>
    </p:spTree>
    <p:extLst>
      <p:ext uri="{BB962C8B-B14F-4D97-AF65-F5344CB8AC3E}">
        <p14:creationId xmlns:p14="http://schemas.microsoft.com/office/powerpoint/2010/main" val="12948863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0AFF82AC-4BD2-214D-B1B1-DE829564FB20}"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11</a:t>
            </a:fld>
            <a:endParaRPr lang="de-DE"/>
          </a:p>
        </p:txBody>
      </p:sp>
    </p:spTree>
    <p:extLst>
      <p:ext uri="{BB962C8B-B14F-4D97-AF65-F5344CB8AC3E}">
        <p14:creationId xmlns:p14="http://schemas.microsoft.com/office/powerpoint/2010/main" val="42567043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Key message: The more constitutive conditions are taken into account the better the generalization behavior. In the next Task we will see the impact on the amount of training data, the size of the NN and inductive bias</a:t>
            </a:r>
          </a:p>
        </p:txBody>
      </p:sp>
      <p:sp>
        <p:nvSpPr>
          <p:cNvPr id="4" name="Datumsplatzhalter 3"/>
          <p:cNvSpPr>
            <a:spLocks noGrp="1"/>
          </p:cNvSpPr>
          <p:nvPr>
            <p:ph type="dt" idx="1"/>
          </p:nvPr>
        </p:nvSpPr>
        <p:spPr/>
        <p:txBody>
          <a:bodyPr/>
          <a:lstStyle/>
          <a:p>
            <a:fld id="{382285D3-FA13-3D46-BD32-6A42DAEC4752}"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12</a:t>
            </a:fld>
            <a:endParaRPr lang="de-DE"/>
          </a:p>
        </p:txBody>
      </p:sp>
    </p:spTree>
    <p:extLst>
      <p:ext uri="{BB962C8B-B14F-4D97-AF65-F5344CB8AC3E}">
        <p14:creationId xmlns:p14="http://schemas.microsoft.com/office/powerpoint/2010/main" val="10142952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we have a data set which consists 5000 load paths and and 10 of these are shown here.</a:t>
            </a:r>
          </a:p>
          <a:p>
            <a:r>
              <a:rPr lang="en-US" dirty="0"/>
              <a:t>We have seen that the naïve model does not generalize well, but this depends also on the hyperparameters, amount of data and on inductive bias which we should investigate in this task</a:t>
            </a:r>
          </a:p>
        </p:txBody>
      </p:sp>
      <p:sp>
        <p:nvSpPr>
          <p:cNvPr id="4" name="Datumsplatzhalter 3"/>
          <p:cNvSpPr>
            <a:spLocks noGrp="1"/>
          </p:cNvSpPr>
          <p:nvPr>
            <p:ph type="dt" idx="1"/>
          </p:nvPr>
        </p:nvSpPr>
        <p:spPr/>
        <p:txBody>
          <a:bodyPr/>
          <a:lstStyle/>
          <a:p>
            <a:fld id="{6FB04084-C236-464B-86B9-B79C3F936B37}"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13</a:t>
            </a:fld>
            <a:endParaRPr lang="de-DE"/>
          </a:p>
        </p:txBody>
      </p:sp>
    </p:spTree>
    <p:extLst>
      <p:ext uri="{BB962C8B-B14F-4D97-AF65-F5344CB8AC3E}">
        <p14:creationId xmlns:p14="http://schemas.microsoft.com/office/powerpoint/2010/main" val="717795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the training data increases, the generalization </a:t>
            </a:r>
            <a:r>
              <a:rPr lang="en-US" dirty="0" err="1"/>
              <a:t>behaviour</a:t>
            </a:r>
            <a:r>
              <a:rPr lang="en-US" dirty="0"/>
              <a:t> does not improve. This means that the model cannot extrapolate even a split of 90/10</a:t>
            </a:r>
          </a:p>
          <a:p>
            <a:endParaRPr lang="en-US" dirty="0"/>
          </a:p>
          <a:p>
            <a:r>
              <a:rPr lang="en-US" dirty="0"/>
              <a:t>-We now have two options: Either our data set is so large that the test data lies within the interpolation range, but this has disadvantages: calibration time increases and data can also be expensive</a:t>
            </a:r>
          </a:p>
          <a:p>
            <a:endParaRPr lang="en-US" dirty="0"/>
          </a:p>
          <a:p>
            <a:r>
              <a:rPr lang="en-US" dirty="0"/>
              <a:t>- Or we use a PANN</a:t>
            </a:r>
          </a:p>
          <a:p>
            <a:endParaRPr lang="en-US" dirty="0"/>
          </a:p>
        </p:txBody>
      </p:sp>
      <p:sp>
        <p:nvSpPr>
          <p:cNvPr id="4" name="Datumsplatzhalter 3"/>
          <p:cNvSpPr>
            <a:spLocks noGrp="1"/>
          </p:cNvSpPr>
          <p:nvPr>
            <p:ph type="dt" idx="1"/>
          </p:nvPr>
        </p:nvSpPr>
        <p:spPr/>
        <p:txBody>
          <a:bodyPr/>
          <a:lstStyle/>
          <a:p>
            <a:fld id="{92E2A7AF-DEF9-6242-AAE8-716C398CDDB2}"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14</a:t>
            </a:fld>
            <a:endParaRPr lang="de-DE"/>
          </a:p>
        </p:txBody>
      </p:sp>
    </p:spTree>
    <p:extLst>
      <p:ext uri="{BB962C8B-B14F-4D97-AF65-F5344CB8AC3E}">
        <p14:creationId xmlns:p14="http://schemas.microsoft.com/office/powerpoint/2010/main" val="2202786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results speak for themselves</a:t>
            </a:r>
          </a:p>
          <a:p>
            <a:endParaRPr lang="en-US" dirty="0"/>
          </a:p>
          <a:p>
            <a:r>
              <a:rPr lang="en-US" dirty="0"/>
              <a:t>What does inductive bias mean? The ability of a model that uses a set of assumptions to generalize from limited data </a:t>
            </a:r>
          </a:p>
        </p:txBody>
      </p:sp>
      <p:sp>
        <p:nvSpPr>
          <p:cNvPr id="4" name="Datumsplatzhalter 3"/>
          <p:cNvSpPr>
            <a:spLocks noGrp="1"/>
          </p:cNvSpPr>
          <p:nvPr>
            <p:ph type="dt" idx="1"/>
          </p:nvPr>
        </p:nvSpPr>
        <p:spPr/>
        <p:txBody>
          <a:bodyPr/>
          <a:lstStyle/>
          <a:p>
            <a:fld id="{201A961A-09F2-4B40-974D-3F17EE504D57}"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15</a:t>
            </a:fld>
            <a:endParaRPr lang="de-DE"/>
          </a:p>
        </p:txBody>
      </p:sp>
    </p:spTree>
    <p:extLst>
      <p:ext uri="{BB962C8B-B14F-4D97-AF65-F5344CB8AC3E}">
        <p14:creationId xmlns:p14="http://schemas.microsoft.com/office/powerpoint/2010/main" val="3909760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the last task, we now consider anisotropic material behavior with 5 different load cases</a:t>
            </a:r>
          </a:p>
          <a:p>
            <a:pPr marL="171450" indent="-171450">
              <a:buFontTx/>
              <a:buChar char="-"/>
            </a:pPr>
            <a:r>
              <a:rPr lang="en-US" dirty="0"/>
              <a:t>We </a:t>
            </a:r>
            <a:r>
              <a:rPr lang="en-US" dirty="0" err="1"/>
              <a:t>conosider</a:t>
            </a:r>
            <a:r>
              <a:rPr lang="en-US" dirty="0"/>
              <a:t> two different models:</a:t>
            </a:r>
          </a:p>
          <a:p>
            <a:pPr marL="628650" lvl="1" indent="-171450">
              <a:buFontTx/>
              <a:buChar char="-"/>
            </a:pPr>
            <a:r>
              <a:rPr lang="en-US" dirty="0"/>
              <a:t>Invariant-based Model, very similar to model from task 3</a:t>
            </a:r>
          </a:p>
          <a:p>
            <a:pPr marL="628650" lvl="1" indent="-171450">
              <a:buFontTx/>
              <a:buChar char="-"/>
            </a:pPr>
            <a:r>
              <a:rPr lang="en-US" dirty="0"/>
              <a:t>And the deformation-gradient based model</a:t>
            </a:r>
          </a:p>
          <a:p>
            <a:pPr marL="171450" lvl="0" indent="-171450">
              <a:buFontTx/>
              <a:buChar char="-"/>
            </a:pPr>
            <a:endParaRPr lang="en-US" dirty="0"/>
          </a:p>
          <a:p>
            <a:pPr marL="171450" lvl="0" indent="-171450">
              <a:buFontTx/>
              <a:buChar char="-"/>
            </a:pPr>
            <a:r>
              <a:rPr lang="en-US" dirty="0"/>
              <a:t>We scale the output in order to stabilize the calibration </a:t>
            </a:r>
          </a:p>
        </p:txBody>
      </p:sp>
      <p:sp>
        <p:nvSpPr>
          <p:cNvPr id="4" name="Datumsplatzhalter 3"/>
          <p:cNvSpPr>
            <a:spLocks noGrp="1"/>
          </p:cNvSpPr>
          <p:nvPr>
            <p:ph type="dt" idx="1"/>
          </p:nvPr>
        </p:nvSpPr>
        <p:spPr/>
        <p:txBody>
          <a:bodyPr/>
          <a:lstStyle/>
          <a:p>
            <a:fld id="{4E8DD0CA-94A4-F44B-BACC-C52D27F11EFE}"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16</a:t>
            </a:fld>
            <a:endParaRPr lang="de-DE"/>
          </a:p>
        </p:txBody>
      </p:sp>
    </p:spTree>
    <p:extLst>
      <p:ext uri="{BB962C8B-B14F-4D97-AF65-F5344CB8AC3E}">
        <p14:creationId xmlns:p14="http://schemas.microsoft.com/office/powerpoint/2010/main" val="41939136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You can clearly see that the model fails to represent training data and is not able to extrapolate but why?</a:t>
            </a:r>
          </a:p>
          <a:p>
            <a:r>
              <a:rPr lang="en-US" dirty="0"/>
              <a:t>	- I only used 2 from  5 training data cases</a:t>
            </a:r>
          </a:p>
          <a:p>
            <a:r>
              <a:rPr lang="en-US" dirty="0"/>
              <a:t>	- highly non-linear data</a:t>
            </a:r>
          </a:p>
          <a:p>
            <a:r>
              <a:rPr lang="en-US" dirty="0"/>
              <a:t>	- smaller function space due to the human choice of invariants </a:t>
            </a:r>
          </a:p>
          <a:p>
            <a:r>
              <a:rPr lang="en-US" dirty="0"/>
              <a:t>However, it is also possible that the data does not fulfill the ellipticity, which can lead to material instabilities</a:t>
            </a:r>
          </a:p>
        </p:txBody>
      </p:sp>
      <p:sp>
        <p:nvSpPr>
          <p:cNvPr id="4" name="Datumsplatzhalter 3"/>
          <p:cNvSpPr>
            <a:spLocks noGrp="1"/>
          </p:cNvSpPr>
          <p:nvPr>
            <p:ph type="dt" idx="1"/>
          </p:nvPr>
        </p:nvSpPr>
        <p:spPr/>
        <p:txBody>
          <a:bodyPr/>
          <a:lstStyle/>
          <a:p>
            <a:fld id="{E42C82A6-58E7-9743-B0BA-68988FA4EB94}"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18</a:t>
            </a:fld>
            <a:endParaRPr lang="de-DE"/>
          </a:p>
        </p:txBody>
      </p:sp>
    </p:spTree>
    <p:extLst>
      <p:ext uri="{BB962C8B-B14F-4D97-AF65-F5344CB8AC3E}">
        <p14:creationId xmlns:p14="http://schemas.microsoft.com/office/powerpoint/2010/main" val="33165752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deformation-gradient based model is a little bit better, but also not perfect. As already mentioned the model </a:t>
            </a:r>
            <a:r>
              <a:rPr lang="en-US" dirty="0" err="1"/>
              <a:t>fulfilles</a:t>
            </a:r>
            <a:r>
              <a:rPr lang="en-US" dirty="0"/>
              <a:t> not the objectivity and material symmetry! </a:t>
            </a:r>
          </a:p>
          <a:p>
            <a:endParaRPr lang="en-US" dirty="0"/>
          </a:p>
          <a:p>
            <a:r>
              <a:rPr lang="en-US" dirty="0"/>
              <a:t>The objectivity condition can be approximated though data augmentation. </a:t>
            </a:r>
          </a:p>
          <a:p>
            <a:r>
              <a:rPr lang="en-US" dirty="0"/>
              <a:t>I augmented the training data with 8, 32 and 64 rotation matrices and test the objectivity with 1024 random observers</a:t>
            </a:r>
          </a:p>
        </p:txBody>
      </p:sp>
      <p:sp>
        <p:nvSpPr>
          <p:cNvPr id="4" name="Datumsplatzhalter 3"/>
          <p:cNvSpPr>
            <a:spLocks noGrp="1"/>
          </p:cNvSpPr>
          <p:nvPr>
            <p:ph type="dt" idx="1"/>
          </p:nvPr>
        </p:nvSpPr>
        <p:spPr/>
        <p:txBody>
          <a:bodyPr/>
          <a:lstStyle/>
          <a:p>
            <a:fld id="{2B868E64-21D3-4741-9559-46A71E993D7C}"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19</a:t>
            </a:fld>
            <a:endParaRPr lang="de-DE"/>
          </a:p>
        </p:txBody>
      </p:sp>
    </p:spTree>
    <p:extLst>
      <p:ext uri="{BB962C8B-B14F-4D97-AF65-F5344CB8AC3E}">
        <p14:creationId xmlns:p14="http://schemas.microsoft.com/office/powerpoint/2010/main" val="145451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Hyperelasticity</a:t>
            </a:r>
            <a:r>
              <a:rPr lang="en-US" dirty="0"/>
              <a:t> is a non-linear elastic material behavior that can be described by these constitutive conditions. These conditions are very important which which is why I would like to briefly present them again here</a:t>
            </a:r>
          </a:p>
        </p:txBody>
      </p:sp>
      <p:sp>
        <p:nvSpPr>
          <p:cNvPr id="4" name="Datumsplatzhalter 3"/>
          <p:cNvSpPr>
            <a:spLocks noGrp="1"/>
          </p:cNvSpPr>
          <p:nvPr>
            <p:ph type="dt" idx="1"/>
          </p:nvPr>
        </p:nvSpPr>
        <p:spPr/>
        <p:txBody>
          <a:bodyPr/>
          <a:lstStyle/>
          <a:p>
            <a:fld id="{E470B95B-DD5B-B14C-AFBA-9076AB7D5568}"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22</a:t>
            </a:fld>
            <a:endParaRPr lang="de-DE"/>
          </a:p>
        </p:txBody>
      </p:sp>
    </p:spTree>
    <p:extLst>
      <p:ext uri="{BB962C8B-B14F-4D97-AF65-F5344CB8AC3E}">
        <p14:creationId xmlns:p14="http://schemas.microsoft.com/office/powerpoint/2010/main" val="24924128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Here you can see a standard FFNN</a:t>
            </a:r>
          </a:p>
          <a:p>
            <a:pPr marL="171450" indent="-171450">
              <a:buFontTx/>
              <a:buChar char="-"/>
            </a:pPr>
            <a:r>
              <a:rPr lang="en-US" dirty="0"/>
              <a:t>And here the constitutive conditions which we will consider in this task</a:t>
            </a:r>
          </a:p>
          <a:p>
            <a:pPr marL="171450" indent="-171450">
              <a:buFontTx/>
              <a:buChar char="-"/>
            </a:pPr>
            <a:r>
              <a:rPr lang="en-US" dirty="0"/>
              <a:t>Can we combine physics with classical ML-Models?</a:t>
            </a:r>
          </a:p>
          <a:p>
            <a:pPr marL="171450" indent="-171450">
              <a:buFontTx/>
              <a:buChar char="-"/>
            </a:pPr>
            <a:r>
              <a:rPr lang="en-US" dirty="0"/>
              <a:t>What are the advantages and disadvantages?</a:t>
            </a:r>
          </a:p>
        </p:txBody>
      </p:sp>
      <p:sp>
        <p:nvSpPr>
          <p:cNvPr id="4" name="Datumsplatzhalter 3"/>
          <p:cNvSpPr>
            <a:spLocks noGrp="1"/>
          </p:cNvSpPr>
          <p:nvPr>
            <p:ph type="dt" idx="1"/>
          </p:nvPr>
        </p:nvSpPr>
        <p:spPr/>
        <p:txBody>
          <a:bodyPr/>
          <a:lstStyle/>
          <a:p>
            <a:fld id="{D88B4DF5-9854-1B49-B21A-F4E60542D831}"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a:t>
            </a:fld>
            <a:endParaRPr lang="de-DE"/>
          </a:p>
        </p:txBody>
      </p:sp>
    </p:spTree>
    <p:extLst>
      <p:ext uri="{BB962C8B-B14F-4D97-AF65-F5344CB8AC3E}">
        <p14:creationId xmlns:p14="http://schemas.microsoft.com/office/powerpoint/2010/main" val="7892925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1643EDA1-F461-7B43-AC16-13D12FC669F8}"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23</a:t>
            </a:fld>
            <a:endParaRPr lang="de-DE"/>
          </a:p>
        </p:txBody>
      </p:sp>
    </p:spTree>
    <p:extLst>
      <p:ext uri="{BB962C8B-B14F-4D97-AF65-F5344CB8AC3E}">
        <p14:creationId xmlns:p14="http://schemas.microsoft.com/office/powerpoint/2010/main" val="2184639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Here you can see a standard FFNN</a:t>
            </a:r>
          </a:p>
          <a:p>
            <a:pPr marL="171450" indent="-171450">
              <a:buFontTx/>
              <a:buChar char="-"/>
            </a:pPr>
            <a:r>
              <a:rPr lang="en-US" dirty="0"/>
              <a:t>And here the constitutive conditions which we will consider in this task</a:t>
            </a:r>
          </a:p>
          <a:p>
            <a:pPr marL="171450" indent="-171450">
              <a:buFontTx/>
              <a:buChar char="-"/>
            </a:pPr>
            <a:r>
              <a:rPr lang="en-US" dirty="0"/>
              <a:t>Can we combine physics with classical ML-Models?</a:t>
            </a:r>
          </a:p>
          <a:p>
            <a:pPr marL="171450" indent="-171450">
              <a:buFontTx/>
              <a:buChar char="-"/>
            </a:pPr>
            <a:r>
              <a:rPr lang="en-US" dirty="0"/>
              <a:t>What are the advantages and disadvantages?</a:t>
            </a:r>
          </a:p>
          <a:p>
            <a:endParaRPr lang="en-US" dirty="0"/>
          </a:p>
        </p:txBody>
      </p:sp>
      <p:sp>
        <p:nvSpPr>
          <p:cNvPr id="4" name="Datumsplatzhalter 3"/>
          <p:cNvSpPr>
            <a:spLocks noGrp="1"/>
          </p:cNvSpPr>
          <p:nvPr>
            <p:ph type="dt" idx="1"/>
          </p:nvPr>
        </p:nvSpPr>
        <p:spPr/>
        <p:txBody>
          <a:bodyPr/>
          <a:lstStyle/>
          <a:p>
            <a:fld id="{C767A645-4364-064C-A92C-1926D0D16FA0}"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3</a:t>
            </a:fld>
            <a:endParaRPr lang="de-DE"/>
          </a:p>
        </p:txBody>
      </p:sp>
    </p:spTree>
    <p:extLst>
      <p:ext uri="{BB962C8B-B14F-4D97-AF65-F5344CB8AC3E}">
        <p14:creationId xmlns:p14="http://schemas.microsoft.com/office/powerpoint/2010/main" val="35539762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37EFA-2D9A-0E00-71B2-E807EDD67D4A}"/>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08A6FBD8-9B5B-3C1D-5DF4-3C7E4F6351DE}"/>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E98B397-BDD7-FFC3-ACCA-03F2AA4A4200}"/>
              </a:ext>
            </a:extLst>
          </p:cNvPr>
          <p:cNvSpPr>
            <a:spLocks noGrp="1"/>
          </p:cNvSpPr>
          <p:nvPr>
            <p:ph type="body" idx="1"/>
          </p:nvPr>
        </p:nvSpPr>
        <p:spPr/>
        <p:txBody>
          <a:bodyPr/>
          <a:lstStyle/>
          <a:p>
            <a:pPr marL="171450" indent="-171450">
              <a:buFontTx/>
              <a:buChar char="-"/>
            </a:pPr>
            <a:r>
              <a:rPr lang="en-US" dirty="0"/>
              <a:t>Here you can see a standard FFNN</a:t>
            </a:r>
          </a:p>
          <a:p>
            <a:pPr marL="171450" indent="-171450">
              <a:buFontTx/>
              <a:buChar char="-"/>
            </a:pPr>
            <a:r>
              <a:rPr lang="en-US" dirty="0"/>
              <a:t>And here the constitutive conditions which we will consider in this task</a:t>
            </a:r>
          </a:p>
          <a:p>
            <a:pPr marL="171450" indent="-171450">
              <a:buFontTx/>
              <a:buChar char="-"/>
            </a:pPr>
            <a:r>
              <a:rPr lang="en-US" dirty="0"/>
              <a:t>Can we combine physics with classical ML-Models?</a:t>
            </a:r>
          </a:p>
          <a:p>
            <a:pPr marL="171450" indent="-171450">
              <a:buFontTx/>
              <a:buChar char="-"/>
            </a:pPr>
            <a:r>
              <a:rPr lang="en-US" dirty="0"/>
              <a:t>What are the advantages and disadvantages?</a:t>
            </a:r>
          </a:p>
          <a:p>
            <a:endParaRPr lang="en-US" dirty="0"/>
          </a:p>
        </p:txBody>
      </p:sp>
      <p:sp>
        <p:nvSpPr>
          <p:cNvPr id="4" name="Datumsplatzhalter 3">
            <a:extLst>
              <a:ext uri="{FF2B5EF4-FFF2-40B4-BE49-F238E27FC236}">
                <a16:creationId xmlns:a16="http://schemas.microsoft.com/office/drawing/2014/main" id="{8D3172E9-AC18-9494-200C-C14A42093E9F}"/>
              </a:ext>
            </a:extLst>
          </p:cNvPr>
          <p:cNvSpPr>
            <a:spLocks noGrp="1"/>
          </p:cNvSpPr>
          <p:nvPr>
            <p:ph type="dt" idx="1"/>
          </p:nvPr>
        </p:nvSpPr>
        <p:spPr/>
        <p:txBody>
          <a:bodyPr/>
          <a:lstStyle/>
          <a:p>
            <a:fld id="{C767A645-4364-064C-A92C-1926D0D16FA0}" type="datetime1">
              <a:rPr lang="de-DE" smtClean="0"/>
              <a:t>17.12.24</a:t>
            </a:fld>
            <a:endParaRPr lang="de-DE"/>
          </a:p>
        </p:txBody>
      </p:sp>
      <p:sp>
        <p:nvSpPr>
          <p:cNvPr id="5" name="Fußzeilenplatzhalter 4">
            <a:extLst>
              <a:ext uri="{FF2B5EF4-FFF2-40B4-BE49-F238E27FC236}">
                <a16:creationId xmlns:a16="http://schemas.microsoft.com/office/drawing/2014/main" id="{466CDFF8-23F6-9EE2-3C7D-8DA8877E9769}"/>
              </a:ext>
            </a:extLst>
          </p:cNvPr>
          <p:cNvSpPr>
            <a:spLocks noGrp="1"/>
          </p:cNvSpPr>
          <p:nvPr>
            <p:ph type="ftr" sz="quarter" idx="4"/>
          </p:nvPr>
        </p:nvSpPr>
        <p:spPr/>
        <p:txBody>
          <a:bodyPr/>
          <a:lstStyle/>
          <a:p>
            <a:r>
              <a:rPr lang="de-DE"/>
              <a:t>| Institut | Person</a:t>
            </a:r>
          </a:p>
        </p:txBody>
      </p:sp>
      <p:sp>
        <p:nvSpPr>
          <p:cNvPr id="6" name="Foliennummernplatzhalter 5">
            <a:extLst>
              <a:ext uri="{FF2B5EF4-FFF2-40B4-BE49-F238E27FC236}">
                <a16:creationId xmlns:a16="http://schemas.microsoft.com/office/drawing/2014/main" id="{91BD1577-4313-F40E-75D1-A65C94B15CB0}"/>
              </a:ext>
            </a:extLst>
          </p:cNvPr>
          <p:cNvSpPr>
            <a:spLocks noGrp="1"/>
          </p:cNvSpPr>
          <p:nvPr>
            <p:ph type="sldNum" sz="quarter" idx="5"/>
          </p:nvPr>
        </p:nvSpPr>
        <p:spPr/>
        <p:txBody>
          <a:bodyPr/>
          <a:lstStyle/>
          <a:p>
            <a:fld id="{0A89A431-735D-4157-B499-868DAC0D551C}" type="slidenum">
              <a:rPr lang="de-DE" smtClean="0"/>
              <a:pPr/>
              <a:t>4</a:t>
            </a:fld>
            <a:endParaRPr lang="de-DE"/>
          </a:p>
        </p:txBody>
      </p:sp>
    </p:spTree>
    <p:extLst>
      <p:ext uri="{BB962C8B-B14F-4D97-AF65-F5344CB8AC3E}">
        <p14:creationId xmlns:p14="http://schemas.microsoft.com/office/powerpoint/2010/main" val="3935524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are a few important questions which I will answer in this presentation</a:t>
            </a:r>
          </a:p>
        </p:txBody>
      </p:sp>
      <p:sp>
        <p:nvSpPr>
          <p:cNvPr id="4" name="Datumsplatzhalter 3"/>
          <p:cNvSpPr>
            <a:spLocks noGrp="1"/>
          </p:cNvSpPr>
          <p:nvPr>
            <p:ph type="dt" idx="1"/>
          </p:nvPr>
        </p:nvSpPr>
        <p:spPr/>
        <p:txBody>
          <a:bodyPr/>
          <a:lstStyle/>
          <a:p>
            <a:fld id="{660649B1-F882-8D43-A17C-9CA2C1489D08}"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5</a:t>
            </a:fld>
            <a:endParaRPr lang="de-DE"/>
          </a:p>
        </p:txBody>
      </p:sp>
    </p:spTree>
    <p:extLst>
      <p:ext uri="{BB962C8B-B14F-4D97-AF65-F5344CB8AC3E}">
        <p14:creationId xmlns:p14="http://schemas.microsoft.com/office/powerpoint/2010/main" val="21010730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first task consisted mainly of data preparation and data visualization</a:t>
            </a:r>
          </a:p>
          <a:p>
            <a:pPr marL="171450" indent="-171450">
              <a:buFontTx/>
              <a:buChar char="-"/>
            </a:pPr>
            <a:r>
              <a:rPr lang="en-US" dirty="0"/>
              <a:t>The data is generated synthetically by evaluating a </a:t>
            </a:r>
            <a:r>
              <a:rPr lang="en-US" dirty="0" err="1"/>
              <a:t>hyperelastic</a:t>
            </a:r>
            <a:r>
              <a:rPr lang="en-US" dirty="0"/>
              <a:t> potential</a:t>
            </a:r>
          </a:p>
          <a:p>
            <a:pPr marL="171450" indent="-171450">
              <a:buFontTx/>
              <a:buChar char="-"/>
            </a:pPr>
            <a:r>
              <a:rPr lang="en-US" dirty="0"/>
              <a:t>The dataset consists of triplets for the corresponding deformation gradient tensor F, the Stress tensor, and the strain energy density</a:t>
            </a:r>
          </a:p>
          <a:p>
            <a:pPr marL="171450" indent="-171450">
              <a:buFontTx/>
              <a:buChar char="-"/>
            </a:pPr>
            <a:r>
              <a:rPr lang="en-US" dirty="0"/>
              <a:t>We have different kind of deformation: uniaxial, biaxial, shear, mixed </a:t>
            </a:r>
          </a:p>
          <a:p>
            <a:pPr marL="171450" indent="-171450">
              <a:buFontTx/>
              <a:buChar char="-"/>
            </a:pPr>
            <a:r>
              <a:rPr lang="en-US" dirty="0"/>
              <a:t>A uniaxial load path is shown here as an example</a:t>
            </a:r>
          </a:p>
          <a:p>
            <a:pPr marL="171450" indent="-171450">
              <a:buFontTx/>
              <a:buChar char="-"/>
            </a:pPr>
            <a:endParaRPr lang="en-US" dirty="0"/>
          </a:p>
        </p:txBody>
      </p:sp>
      <p:sp>
        <p:nvSpPr>
          <p:cNvPr id="4" name="Datumsplatzhalter 3"/>
          <p:cNvSpPr>
            <a:spLocks noGrp="1"/>
          </p:cNvSpPr>
          <p:nvPr>
            <p:ph type="dt" idx="1"/>
          </p:nvPr>
        </p:nvSpPr>
        <p:spPr/>
        <p:txBody>
          <a:bodyPr/>
          <a:lstStyle/>
          <a:p>
            <a:fld id="{9063A949-236B-5D4D-B441-89BD38B51625}"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6</a:t>
            </a:fld>
            <a:endParaRPr lang="de-DE"/>
          </a:p>
        </p:txBody>
      </p:sp>
    </p:spTree>
    <p:extLst>
      <p:ext uri="{BB962C8B-B14F-4D97-AF65-F5344CB8AC3E}">
        <p14:creationId xmlns:p14="http://schemas.microsoft.com/office/powerpoint/2010/main" val="41847015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the second task, a naive model was to be implemented and trained in order to finally assess the quality of this model =&gt; is it good or not good!</a:t>
            </a:r>
          </a:p>
          <a:p>
            <a:endParaRPr lang="en-US" dirty="0"/>
          </a:p>
          <a:p>
            <a:pPr marL="171450" indent="-171450">
              <a:buFontTx/>
              <a:buChar char="-"/>
            </a:pPr>
            <a:r>
              <a:rPr lang="en-US" dirty="0"/>
              <a:t>As input to the model we use the six independent components of the right Cauchy Green tensor. We map the input directly to P, as output</a:t>
            </a:r>
          </a:p>
          <a:p>
            <a:pPr marL="171450" indent="-171450">
              <a:buFontTx/>
              <a:buChar char="-"/>
            </a:pPr>
            <a:endParaRPr lang="en-US" dirty="0"/>
          </a:p>
          <a:p>
            <a:pPr marL="171450" indent="-171450">
              <a:buFontTx/>
              <a:buChar char="-"/>
            </a:pPr>
            <a:r>
              <a:rPr lang="en-US" dirty="0"/>
              <a:t>Conditions which are fulfilled, and which are not fulfilled </a:t>
            </a:r>
          </a:p>
        </p:txBody>
      </p:sp>
      <p:sp>
        <p:nvSpPr>
          <p:cNvPr id="4" name="Datumsplatzhalter 3"/>
          <p:cNvSpPr>
            <a:spLocks noGrp="1"/>
          </p:cNvSpPr>
          <p:nvPr>
            <p:ph type="dt" idx="1"/>
          </p:nvPr>
        </p:nvSpPr>
        <p:spPr/>
        <p:txBody>
          <a:bodyPr/>
          <a:lstStyle/>
          <a:p>
            <a:fld id="{667A2995-A051-E647-8916-BA1F2EBDF84B}"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7</a:t>
            </a:fld>
            <a:endParaRPr lang="de-DE"/>
          </a:p>
        </p:txBody>
      </p:sp>
    </p:spTree>
    <p:extLst>
      <p:ext uri="{BB962C8B-B14F-4D97-AF65-F5344CB8AC3E}">
        <p14:creationId xmlns:p14="http://schemas.microsoft.com/office/powerpoint/2010/main" val="2069342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Here is shown the results for the naïve model.</a:t>
            </a:r>
          </a:p>
          <a:p>
            <a:r>
              <a:rPr lang="en-US" dirty="0"/>
              <a:t>- You can clearly see that the model can represent the data with which it was trained very well and unseen data which is in the interpolation range</a:t>
            </a:r>
          </a:p>
        </p:txBody>
      </p:sp>
      <p:sp>
        <p:nvSpPr>
          <p:cNvPr id="4" name="Datumsplatzhalter 3"/>
          <p:cNvSpPr>
            <a:spLocks noGrp="1"/>
          </p:cNvSpPr>
          <p:nvPr>
            <p:ph type="dt" idx="1"/>
          </p:nvPr>
        </p:nvSpPr>
        <p:spPr/>
        <p:txBody>
          <a:bodyPr/>
          <a:lstStyle/>
          <a:p>
            <a:fld id="{B9BE5AAA-83CA-2345-B36B-F357F77C2BE7}"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8</a:t>
            </a:fld>
            <a:endParaRPr lang="de-DE"/>
          </a:p>
        </p:txBody>
      </p:sp>
    </p:spTree>
    <p:extLst>
      <p:ext uri="{BB962C8B-B14F-4D97-AF65-F5344CB8AC3E}">
        <p14:creationId xmlns:p14="http://schemas.microsoft.com/office/powerpoint/2010/main" val="287538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Able to interpolate data</a:t>
            </a:r>
          </a:p>
          <a:p>
            <a:pPr marL="171450" indent="-171450">
              <a:buFontTx/>
              <a:buChar char="-"/>
            </a:pPr>
            <a:r>
              <a:rPr lang="en-US" dirty="0"/>
              <a:t>Not able to extrapolate data</a:t>
            </a:r>
          </a:p>
          <a:p>
            <a:pPr marL="171450" indent="-171450">
              <a:buFontTx/>
              <a:buChar char="-"/>
            </a:pPr>
            <a:r>
              <a:rPr lang="en-US" dirty="0"/>
              <a:t>Because the model does not fulfill the thermodynamic consistency, it cannot represent the physics either. This has an impact of the </a:t>
            </a:r>
            <a:r>
              <a:rPr lang="en-US" dirty="0" err="1"/>
              <a:t>generailzation</a:t>
            </a:r>
            <a:r>
              <a:rPr lang="en-US" dirty="0"/>
              <a:t> behavior. </a:t>
            </a:r>
          </a:p>
          <a:p>
            <a:pPr marL="171450" indent="-171450">
              <a:buFontTx/>
              <a:buChar char="-"/>
            </a:pPr>
            <a:r>
              <a:rPr lang="en-US" dirty="0"/>
              <a:t>To increase the generalization behavior we need a new approach and try to fulfill more conditions</a:t>
            </a:r>
          </a:p>
        </p:txBody>
      </p:sp>
      <p:sp>
        <p:nvSpPr>
          <p:cNvPr id="4" name="Datumsplatzhalter 3"/>
          <p:cNvSpPr>
            <a:spLocks noGrp="1"/>
          </p:cNvSpPr>
          <p:nvPr>
            <p:ph type="dt" idx="1"/>
          </p:nvPr>
        </p:nvSpPr>
        <p:spPr/>
        <p:txBody>
          <a:bodyPr/>
          <a:lstStyle/>
          <a:p>
            <a:fld id="{A6456790-2C37-E545-8048-48E5B3F9DB35}" type="datetime1">
              <a:rPr lang="de-DE" smtClean="0"/>
              <a:t>17.12.24</a:t>
            </a:fld>
            <a:endParaRPr lang="de-DE"/>
          </a:p>
        </p:txBody>
      </p:sp>
      <p:sp>
        <p:nvSpPr>
          <p:cNvPr id="5" name="Fußzeilenplatzhalter 4"/>
          <p:cNvSpPr>
            <a:spLocks noGrp="1"/>
          </p:cNvSpPr>
          <p:nvPr>
            <p:ph type="ftr" sz="quarter" idx="4"/>
          </p:nvPr>
        </p:nvSpPr>
        <p:spPr/>
        <p:txBody>
          <a:bodyPr/>
          <a:lstStyle/>
          <a:p>
            <a:r>
              <a:rPr lang="de-DE"/>
              <a:t>|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9</a:t>
            </a:fld>
            <a:endParaRPr lang="de-DE"/>
          </a:p>
        </p:txBody>
      </p:sp>
    </p:spTree>
    <p:extLst>
      <p:ext uri="{BB962C8B-B14F-4D97-AF65-F5344CB8AC3E}">
        <p14:creationId xmlns:p14="http://schemas.microsoft.com/office/powerpoint/2010/main" val="1781083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5" name="Titel 4">
            <a:extLst>
              <a:ext uri="{FF2B5EF4-FFF2-40B4-BE49-F238E27FC236}">
                <a16:creationId xmlns:a16="http://schemas.microsoft.com/office/drawing/2014/main" id="{E19BE4A4-6A55-74B6-4BCC-13F86F086FA2}"/>
              </a:ext>
            </a:extLst>
          </p:cNvPr>
          <p:cNvSpPr>
            <a:spLocks noGrp="1"/>
          </p:cNvSpPr>
          <p:nvPr>
            <p:ph type="title"/>
          </p:nvPr>
        </p:nvSpPr>
        <p:spPr/>
        <p:txBody>
          <a:bodyPr/>
          <a:lstStyle/>
          <a:p>
            <a:r>
              <a:rPr lang="de-DE"/>
              <a:t>Mastertitelformat bearbeiten</a:t>
            </a:r>
            <a:endParaRPr lang="en-US"/>
          </a:p>
        </p:txBody>
      </p:sp>
      <p:sp>
        <p:nvSpPr>
          <p:cNvPr id="6" name="Datumsplatzhalter 5">
            <a:extLst>
              <a:ext uri="{FF2B5EF4-FFF2-40B4-BE49-F238E27FC236}">
                <a16:creationId xmlns:a16="http://schemas.microsoft.com/office/drawing/2014/main" id="{BC062066-72CA-0AD6-0526-A51DD9E314C8}"/>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8" name="Fußzeilenplatzhalter 7">
            <a:extLst>
              <a:ext uri="{FF2B5EF4-FFF2-40B4-BE49-F238E27FC236}">
                <a16:creationId xmlns:a16="http://schemas.microsoft.com/office/drawing/2014/main" id="{357504C4-9709-C75E-2472-1F8DC1FE09C4}"/>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10" name="Foliennummernplatzhalter 9">
            <a:extLst>
              <a:ext uri="{FF2B5EF4-FFF2-40B4-BE49-F238E27FC236}">
                <a16:creationId xmlns:a16="http://schemas.microsoft.com/office/drawing/2014/main" id="{9C2CC25D-087B-904A-8FBF-392DC57A2B34}"/>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Tree>
    <p:extLst>
      <p:ext uri="{BB962C8B-B14F-4D97-AF65-F5344CB8AC3E}">
        <p14:creationId xmlns:p14="http://schemas.microsoft.com/office/powerpoint/2010/main" val="1233429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9093F2-7696-269A-BB11-D5C2FFA8B72D}"/>
              </a:ext>
            </a:extLst>
          </p:cNvPr>
          <p:cNvSpPr>
            <a:spLocks noGrp="1"/>
          </p:cNvSpPr>
          <p:nvPr>
            <p:ph type="title" hasCustomPrompt="1"/>
          </p:nvPr>
        </p:nvSpPr>
        <p:spPr/>
        <p:txBody>
          <a:bodyPr/>
          <a:lstStyle>
            <a:lvl1pPr>
              <a:defRPr/>
            </a:lvl1pPr>
          </a:lstStyle>
          <a:p>
            <a:r>
              <a:rPr lang="de-DE" dirty="0"/>
              <a:t>Mastertitelformat</a:t>
            </a:r>
            <a:br>
              <a:rPr lang="de-DE" dirty="0"/>
            </a:br>
            <a:r>
              <a:rPr lang="de-DE" dirty="0"/>
              <a:t>bearbeiten</a:t>
            </a:r>
          </a:p>
        </p:txBody>
      </p:sp>
      <p:sp>
        <p:nvSpPr>
          <p:cNvPr id="6" name="Datumsplatzhalter 5">
            <a:extLst>
              <a:ext uri="{FF2B5EF4-FFF2-40B4-BE49-F238E27FC236}">
                <a16:creationId xmlns:a16="http://schemas.microsoft.com/office/drawing/2014/main" id="{A41FE660-7BC8-B76D-97BD-90A64F338766}"/>
              </a:ext>
            </a:extLst>
          </p:cNvPr>
          <p:cNvSpPr>
            <a:spLocks noGrp="1"/>
          </p:cNvSpPr>
          <p:nvPr>
            <p:ph type="dt" sz="half" idx="10"/>
          </p:nvPr>
        </p:nvSpPr>
        <p:spPr/>
        <p:txBody>
          <a:bodyPr/>
          <a:lstStyle/>
          <a:p>
            <a:fld id="{63AC382D-BDD1-9542-8F07-EFEC76866B88}" type="datetime1">
              <a:rPr lang="de-DE" smtClean="0"/>
              <a:t>17.12.24</a:t>
            </a:fld>
            <a:endParaRPr lang="de-DE" dirty="0"/>
          </a:p>
        </p:txBody>
      </p:sp>
      <p:sp>
        <p:nvSpPr>
          <p:cNvPr id="7" name="Fußzeilenplatzhalter 6">
            <a:extLst>
              <a:ext uri="{FF2B5EF4-FFF2-40B4-BE49-F238E27FC236}">
                <a16:creationId xmlns:a16="http://schemas.microsoft.com/office/drawing/2014/main" id="{6363686E-60AA-D422-E6EE-8DD8E5F8A53E}"/>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8" name="Foliennummernplatzhalter 7">
            <a:extLst>
              <a:ext uri="{FF2B5EF4-FFF2-40B4-BE49-F238E27FC236}">
                <a16:creationId xmlns:a16="http://schemas.microsoft.com/office/drawing/2014/main" id="{0739CE4A-2BE8-F232-4C6E-237F56ABCB03}"/>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414741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3C2DE3C2-C819-A980-93F3-EAC4189506D9}"/>
              </a:ext>
            </a:extLst>
          </p:cNvPr>
          <p:cNvSpPr>
            <a:spLocks noGrp="1"/>
          </p:cNvSpPr>
          <p:nvPr>
            <p:ph type="dt" sz="half" idx="10"/>
          </p:nvPr>
        </p:nvSpPr>
        <p:spPr/>
        <p:txBody>
          <a:bodyPr/>
          <a:lstStyle/>
          <a:p>
            <a:fld id="{52EB9151-D30D-FE41-8A92-4C2A6CF718FA}" type="datetime1">
              <a:rPr lang="de-DE" smtClean="0"/>
              <a:t>17.12.24</a:t>
            </a:fld>
            <a:endParaRPr lang="de-DE" dirty="0"/>
          </a:p>
        </p:txBody>
      </p:sp>
      <p:sp>
        <p:nvSpPr>
          <p:cNvPr id="7" name="Foliennummernplatzhalter 6">
            <a:extLst>
              <a:ext uri="{FF2B5EF4-FFF2-40B4-BE49-F238E27FC236}">
                <a16:creationId xmlns:a16="http://schemas.microsoft.com/office/drawing/2014/main" id="{3D40727B-45B4-9274-85DF-F723F18B2C1C}"/>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756601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F2897-3779-8715-3D8D-B9E4F5B02E1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0650324A-79B5-DA08-5251-E87B983EC3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76BDCFAC-EB89-E2F5-F455-C7D0DE8631F7}"/>
              </a:ext>
            </a:extLst>
          </p:cNvPr>
          <p:cNvSpPr>
            <a:spLocks noGrp="1"/>
          </p:cNvSpPr>
          <p:nvPr>
            <p:ph type="dt" sz="half" idx="10"/>
          </p:nvPr>
        </p:nvSpPr>
        <p:spPr/>
        <p:txBody>
          <a:bodyPr/>
          <a:lstStyle/>
          <a:p>
            <a:fld id="{5F7CAE29-81A7-DB46-A780-3646B0CCAC38}" type="datetime1">
              <a:rPr lang="de-DE" smtClean="0"/>
              <a:t>17.12.24</a:t>
            </a:fld>
            <a:endParaRPr lang="en-US"/>
          </a:p>
        </p:txBody>
      </p:sp>
      <p:sp>
        <p:nvSpPr>
          <p:cNvPr id="5" name="Fußzeilenplatzhalter 4">
            <a:extLst>
              <a:ext uri="{FF2B5EF4-FFF2-40B4-BE49-F238E27FC236}">
                <a16:creationId xmlns:a16="http://schemas.microsoft.com/office/drawing/2014/main" id="{AA277E3A-EDAE-5A90-44C6-A9EC06D5621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F2B2D367-DA30-F78E-B394-CD563DECE105}"/>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354249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7FDA82-02CE-123A-C2C2-CAE2E2DA3CF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16582EE-8776-FD4A-18CB-1D47567546E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E213A4D-AA79-1986-7A62-98EA8447D821}"/>
              </a:ext>
            </a:extLst>
          </p:cNvPr>
          <p:cNvSpPr>
            <a:spLocks noGrp="1"/>
          </p:cNvSpPr>
          <p:nvPr>
            <p:ph type="dt" sz="half" idx="10"/>
          </p:nvPr>
        </p:nvSpPr>
        <p:spPr/>
        <p:txBody>
          <a:bodyPr/>
          <a:lstStyle/>
          <a:p>
            <a:fld id="{802CA17B-87BA-8440-A283-CC41FF0FBFEC}" type="datetime1">
              <a:rPr lang="de-DE" smtClean="0"/>
              <a:t>17.12.24</a:t>
            </a:fld>
            <a:endParaRPr lang="en-US"/>
          </a:p>
        </p:txBody>
      </p:sp>
      <p:sp>
        <p:nvSpPr>
          <p:cNvPr id="5" name="Fußzeilenplatzhalter 4">
            <a:extLst>
              <a:ext uri="{FF2B5EF4-FFF2-40B4-BE49-F238E27FC236}">
                <a16:creationId xmlns:a16="http://schemas.microsoft.com/office/drawing/2014/main" id="{B458BEF7-3095-1165-858F-6B6CD6702B6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F7C59D48-6D64-11CD-B3FC-E5BE95BE7D5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3114561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A3C18-B82F-4403-DC6C-1B843EFF486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404C221E-63AF-549D-EDAF-08C8389DA9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AE539D4-E9D1-2330-26BD-AE503BC9ACE9}"/>
              </a:ext>
            </a:extLst>
          </p:cNvPr>
          <p:cNvSpPr>
            <a:spLocks noGrp="1"/>
          </p:cNvSpPr>
          <p:nvPr>
            <p:ph type="dt" sz="half" idx="10"/>
          </p:nvPr>
        </p:nvSpPr>
        <p:spPr/>
        <p:txBody>
          <a:bodyPr/>
          <a:lstStyle/>
          <a:p>
            <a:fld id="{A6DF9EF5-562D-8B44-9351-CD9687E36E36}" type="datetime1">
              <a:rPr lang="de-DE" smtClean="0"/>
              <a:t>17.12.24</a:t>
            </a:fld>
            <a:endParaRPr lang="en-US"/>
          </a:p>
        </p:txBody>
      </p:sp>
      <p:sp>
        <p:nvSpPr>
          <p:cNvPr id="5" name="Fußzeilenplatzhalter 4">
            <a:extLst>
              <a:ext uri="{FF2B5EF4-FFF2-40B4-BE49-F238E27FC236}">
                <a16:creationId xmlns:a16="http://schemas.microsoft.com/office/drawing/2014/main" id="{E1B6BBA1-5938-616E-7A62-3D549A36B14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C858E22C-96B3-52A6-4332-B90513802720}"/>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61254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794EF-9A52-7210-664E-D14E7595716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47D07C3-CBF4-B64A-7397-554EBD41F4D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C10D480-3312-A004-E34E-621EC68CC2A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A469024-31EE-E223-157C-E3D3CAFA0241}"/>
              </a:ext>
            </a:extLst>
          </p:cNvPr>
          <p:cNvSpPr>
            <a:spLocks noGrp="1"/>
          </p:cNvSpPr>
          <p:nvPr>
            <p:ph type="dt" sz="half" idx="10"/>
          </p:nvPr>
        </p:nvSpPr>
        <p:spPr/>
        <p:txBody>
          <a:bodyPr/>
          <a:lstStyle/>
          <a:p>
            <a:fld id="{F6D13C4A-5B6C-9044-ACD2-98532A22F704}" type="datetime1">
              <a:rPr lang="de-DE" smtClean="0"/>
              <a:t>17.12.24</a:t>
            </a:fld>
            <a:endParaRPr lang="en-US"/>
          </a:p>
        </p:txBody>
      </p:sp>
      <p:sp>
        <p:nvSpPr>
          <p:cNvPr id="6" name="Fußzeilenplatzhalter 5">
            <a:extLst>
              <a:ext uri="{FF2B5EF4-FFF2-40B4-BE49-F238E27FC236}">
                <a16:creationId xmlns:a16="http://schemas.microsoft.com/office/drawing/2014/main" id="{DB4300B4-2D77-8623-B588-1B915AC13C29}"/>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5256F4A6-4446-6861-3C96-F86F3F5DC678}"/>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998568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8C1528-C559-6A49-D353-05658EBA98A1}"/>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B6612AAD-3F59-52F5-7073-24D0857F43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C23D0CF-387D-D6AB-A420-7BA8CBDFD98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90FBEF9E-D20B-3BCD-2DCF-DDE517635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B00719A-4ACD-A7A8-6EF9-BE8F87AE43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C94C5F1A-C0D1-8C3E-4081-6A3B8988BA06}"/>
              </a:ext>
            </a:extLst>
          </p:cNvPr>
          <p:cNvSpPr>
            <a:spLocks noGrp="1"/>
          </p:cNvSpPr>
          <p:nvPr>
            <p:ph type="dt" sz="half" idx="10"/>
          </p:nvPr>
        </p:nvSpPr>
        <p:spPr/>
        <p:txBody>
          <a:bodyPr/>
          <a:lstStyle/>
          <a:p>
            <a:fld id="{26E765B3-8B0E-FF4D-9B71-6C6255E7C672}" type="datetime1">
              <a:rPr lang="de-DE" smtClean="0"/>
              <a:t>17.12.24</a:t>
            </a:fld>
            <a:endParaRPr lang="en-US"/>
          </a:p>
        </p:txBody>
      </p:sp>
      <p:sp>
        <p:nvSpPr>
          <p:cNvPr id="8" name="Fußzeilenplatzhalter 7">
            <a:extLst>
              <a:ext uri="{FF2B5EF4-FFF2-40B4-BE49-F238E27FC236}">
                <a16:creationId xmlns:a16="http://schemas.microsoft.com/office/drawing/2014/main" id="{007C7F5C-0961-6112-7597-4DF2733B7BC0}"/>
              </a:ext>
            </a:extLst>
          </p:cNvPr>
          <p:cNvSpPr>
            <a:spLocks noGrp="1"/>
          </p:cNvSpPr>
          <p:nvPr>
            <p:ph type="ftr" sz="quarter" idx="11"/>
          </p:nvPr>
        </p:nvSpPr>
        <p:spPr/>
        <p:txBody>
          <a:bodyPr/>
          <a:lstStyle/>
          <a:p>
            <a:r>
              <a:rPr lang="en-US"/>
              <a:t>Department of Mechanical Engineering | Cyber-Physical Simulation Group | Tutorial</a:t>
            </a:r>
          </a:p>
        </p:txBody>
      </p:sp>
      <p:sp>
        <p:nvSpPr>
          <p:cNvPr id="9" name="Foliennummernplatzhalter 8">
            <a:extLst>
              <a:ext uri="{FF2B5EF4-FFF2-40B4-BE49-F238E27FC236}">
                <a16:creationId xmlns:a16="http://schemas.microsoft.com/office/drawing/2014/main" id="{8C822D33-B81C-3D02-C653-172628A261BA}"/>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869912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CE632C-247D-69F4-AAEC-33119004D59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14A4F49D-DB73-9FC5-B15D-14AB06420360}"/>
              </a:ext>
            </a:extLst>
          </p:cNvPr>
          <p:cNvSpPr>
            <a:spLocks noGrp="1"/>
          </p:cNvSpPr>
          <p:nvPr>
            <p:ph type="dt" sz="half" idx="10"/>
          </p:nvPr>
        </p:nvSpPr>
        <p:spPr/>
        <p:txBody>
          <a:bodyPr/>
          <a:lstStyle/>
          <a:p>
            <a:fld id="{3673A96C-712F-4B47-AD66-032C8A099B88}" type="datetime1">
              <a:rPr lang="de-DE" smtClean="0"/>
              <a:t>17.12.24</a:t>
            </a:fld>
            <a:endParaRPr lang="en-US"/>
          </a:p>
        </p:txBody>
      </p:sp>
      <p:sp>
        <p:nvSpPr>
          <p:cNvPr id="4" name="Fußzeilenplatzhalter 3">
            <a:extLst>
              <a:ext uri="{FF2B5EF4-FFF2-40B4-BE49-F238E27FC236}">
                <a16:creationId xmlns:a16="http://schemas.microsoft.com/office/drawing/2014/main" id="{6DFF55CD-CF04-38ED-54F5-0BAB7DBEC5AC}"/>
              </a:ext>
            </a:extLst>
          </p:cNvPr>
          <p:cNvSpPr>
            <a:spLocks noGrp="1"/>
          </p:cNvSpPr>
          <p:nvPr>
            <p:ph type="ftr" sz="quarter" idx="11"/>
          </p:nvPr>
        </p:nvSpPr>
        <p:spPr/>
        <p:txBody>
          <a:bodyPr/>
          <a:lstStyle/>
          <a:p>
            <a:r>
              <a:rPr lang="en-US"/>
              <a:t>Department of Mechanical Engineering | Cyber-Physical Simulation Group | Tutorial</a:t>
            </a:r>
          </a:p>
        </p:txBody>
      </p:sp>
      <p:sp>
        <p:nvSpPr>
          <p:cNvPr id="5" name="Foliennummernplatzhalter 4">
            <a:extLst>
              <a:ext uri="{FF2B5EF4-FFF2-40B4-BE49-F238E27FC236}">
                <a16:creationId xmlns:a16="http://schemas.microsoft.com/office/drawing/2014/main" id="{49D250B3-A75F-FE50-67E3-57F2215E0FB5}"/>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45144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DAD665-9964-B1C0-04D8-9D5DEC44B9D4}"/>
              </a:ext>
            </a:extLst>
          </p:cNvPr>
          <p:cNvSpPr>
            <a:spLocks noGrp="1"/>
          </p:cNvSpPr>
          <p:nvPr>
            <p:ph type="dt" sz="half" idx="10"/>
          </p:nvPr>
        </p:nvSpPr>
        <p:spPr/>
        <p:txBody>
          <a:bodyPr/>
          <a:lstStyle/>
          <a:p>
            <a:fld id="{C545934F-A3A9-BC46-B601-05087448C2FE}" type="datetime1">
              <a:rPr lang="de-DE" smtClean="0"/>
              <a:t>17.12.24</a:t>
            </a:fld>
            <a:endParaRPr lang="en-US"/>
          </a:p>
        </p:txBody>
      </p:sp>
      <p:sp>
        <p:nvSpPr>
          <p:cNvPr id="3" name="Fußzeilenplatzhalter 2">
            <a:extLst>
              <a:ext uri="{FF2B5EF4-FFF2-40B4-BE49-F238E27FC236}">
                <a16:creationId xmlns:a16="http://schemas.microsoft.com/office/drawing/2014/main" id="{8E587187-D852-A5AD-701E-FA8D77170352}"/>
              </a:ext>
            </a:extLst>
          </p:cNvPr>
          <p:cNvSpPr>
            <a:spLocks noGrp="1"/>
          </p:cNvSpPr>
          <p:nvPr>
            <p:ph type="ftr" sz="quarter" idx="11"/>
          </p:nvPr>
        </p:nvSpPr>
        <p:spPr/>
        <p:txBody>
          <a:bodyPr/>
          <a:lstStyle/>
          <a:p>
            <a:r>
              <a:rPr lang="en-US"/>
              <a:t>Department of Mechanical Engineering | Cyber-Physical Simulation Group | Tutorial</a:t>
            </a:r>
          </a:p>
        </p:txBody>
      </p:sp>
      <p:sp>
        <p:nvSpPr>
          <p:cNvPr id="4" name="Foliennummernplatzhalter 3">
            <a:extLst>
              <a:ext uri="{FF2B5EF4-FFF2-40B4-BE49-F238E27FC236}">
                <a16:creationId xmlns:a16="http://schemas.microsoft.com/office/drawing/2014/main" id="{872BA0C6-D7D7-FB90-7A3A-597307D28A96}"/>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07622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E55B4-593C-20A4-E119-7450E63D81C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B63FEEE-3C95-AFDC-BEFF-B825D4AE0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7944110-37AC-B42F-13E0-FA970A887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B04F752-90A4-5F97-5270-D8AEC26AF30D}"/>
              </a:ext>
            </a:extLst>
          </p:cNvPr>
          <p:cNvSpPr>
            <a:spLocks noGrp="1"/>
          </p:cNvSpPr>
          <p:nvPr>
            <p:ph type="dt" sz="half" idx="10"/>
          </p:nvPr>
        </p:nvSpPr>
        <p:spPr/>
        <p:txBody>
          <a:bodyPr/>
          <a:lstStyle/>
          <a:p>
            <a:fld id="{74A32A30-228F-D44F-8057-DA7733BE263D}" type="datetime1">
              <a:rPr lang="de-DE" smtClean="0"/>
              <a:t>17.12.24</a:t>
            </a:fld>
            <a:endParaRPr lang="en-US"/>
          </a:p>
        </p:txBody>
      </p:sp>
      <p:sp>
        <p:nvSpPr>
          <p:cNvPr id="6" name="Fußzeilenplatzhalter 5">
            <a:extLst>
              <a:ext uri="{FF2B5EF4-FFF2-40B4-BE49-F238E27FC236}">
                <a16:creationId xmlns:a16="http://schemas.microsoft.com/office/drawing/2014/main" id="{98E383AB-B21B-86BD-516B-E547FC8B326C}"/>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9D2F9D00-593B-A07A-F1A6-EFFED5AC4BCB}"/>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7409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 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AA9AAD58-CFA3-6449-BBE1-C718411D2FE6}" type="datetime1">
              <a:rPr lang="de-DE" smtClean="0"/>
              <a:t>17.12.24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Axel Becker</a:t>
            </a:r>
          </a:p>
        </p:txBody>
      </p:sp>
    </p:spTree>
    <p:extLst>
      <p:ext uri="{BB962C8B-B14F-4D97-AF65-F5344CB8AC3E}">
        <p14:creationId xmlns:p14="http://schemas.microsoft.com/office/powerpoint/2010/main" val="2976711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80882E-8990-9E08-1A7E-AB7AC1694E9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97D09A43-CB6E-17B1-A698-3DFC05257C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2FA720B3-CD1C-11DE-8589-DDD67534D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DB96E24-A7BE-748A-C751-CBC518DD4A5A}"/>
              </a:ext>
            </a:extLst>
          </p:cNvPr>
          <p:cNvSpPr>
            <a:spLocks noGrp="1"/>
          </p:cNvSpPr>
          <p:nvPr>
            <p:ph type="dt" sz="half" idx="10"/>
          </p:nvPr>
        </p:nvSpPr>
        <p:spPr/>
        <p:txBody>
          <a:bodyPr/>
          <a:lstStyle/>
          <a:p>
            <a:fld id="{27FFD000-2A69-6543-B563-8835F4CA021C}" type="datetime1">
              <a:rPr lang="de-DE" smtClean="0"/>
              <a:t>17.12.24</a:t>
            </a:fld>
            <a:endParaRPr lang="en-US"/>
          </a:p>
        </p:txBody>
      </p:sp>
      <p:sp>
        <p:nvSpPr>
          <p:cNvPr id="6" name="Fußzeilenplatzhalter 5">
            <a:extLst>
              <a:ext uri="{FF2B5EF4-FFF2-40B4-BE49-F238E27FC236}">
                <a16:creationId xmlns:a16="http://schemas.microsoft.com/office/drawing/2014/main" id="{66F79090-9FE9-2FBA-B1B3-B653E8C0B8E3}"/>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E9DF0D2C-B846-1A2C-35C9-97BC183BE39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411399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904A0-B798-E238-9EB8-5E659F53085A}"/>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2FDA3E5F-1FCD-CA49-CE42-8835BCE69BC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4767945-F4A6-4E58-88F5-8A3F53BA4C5D}"/>
              </a:ext>
            </a:extLst>
          </p:cNvPr>
          <p:cNvSpPr>
            <a:spLocks noGrp="1"/>
          </p:cNvSpPr>
          <p:nvPr>
            <p:ph type="dt" sz="half" idx="10"/>
          </p:nvPr>
        </p:nvSpPr>
        <p:spPr/>
        <p:txBody>
          <a:bodyPr/>
          <a:lstStyle/>
          <a:p>
            <a:fld id="{92546C91-C443-5E45-92BE-9A6AA84231F3}" type="datetime1">
              <a:rPr lang="de-DE" smtClean="0"/>
              <a:t>17.12.24</a:t>
            </a:fld>
            <a:endParaRPr lang="en-US"/>
          </a:p>
        </p:txBody>
      </p:sp>
      <p:sp>
        <p:nvSpPr>
          <p:cNvPr id="5" name="Fußzeilenplatzhalter 4">
            <a:extLst>
              <a:ext uri="{FF2B5EF4-FFF2-40B4-BE49-F238E27FC236}">
                <a16:creationId xmlns:a16="http://schemas.microsoft.com/office/drawing/2014/main" id="{305BE913-61A7-0B38-0868-531BF46D88F5}"/>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801A4DAC-07CB-4AFA-459F-E2F735B15DC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5601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0867BF2-859A-4F8F-D65C-302911D9053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84DBD500-EF4F-D8C7-FBB6-5404C9871E3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C666116-A952-93C3-4468-EAD3EEAFF066}"/>
              </a:ext>
            </a:extLst>
          </p:cNvPr>
          <p:cNvSpPr>
            <a:spLocks noGrp="1"/>
          </p:cNvSpPr>
          <p:nvPr>
            <p:ph type="dt" sz="half" idx="10"/>
          </p:nvPr>
        </p:nvSpPr>
        <p:spPr/>
        <p:txBody>
          <a:bodyPr/>
          <a:lstStyle/>
          <a:p>
            <a:fld id="{CA0C0558-9427-3045-8D07-E45201D08D01}" type="datetime1">
              <a:rPr lang="de-DE" smtClean="0"/>
              <a:t>17.12.24</a:t>
            </a:fld>
            <a:endParaRPr lang="en-US"/>
          </a:p>
        </p:txBody>
      </p:sp>
      <p:sp>
        <p:nvSpPr>
          <p:cNvPr id="5" name="Fußzeilenplatzhalter 4">
            <a:extLst>
              <a:ext uri="{FF2B5EF4-FFF2-40B4-BE49-F238E27FC236}">
                <a16:creationId xmlns:a16="http://schemas.microsoft.com/office/drawing/2014/main" id="{300F4EE8-0136-FF05-F361-F3C7B9F455D0}"/>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6D7AAA7C-DEBB-EBA9-1565-BEA9C579FFE2}"/>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67620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 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3667AE73-6D4E-E043-BC15-4C697139C962}" type="datetime1">
              <a:rPr lang="de-DE" smtClean="0"/>
              <a:t>17.12.24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Thomas Ott</a:t>
            </a:r>
          </a:p>
        </p:txBody>
      </p:sp>
    </p:spTree>
    <p:extLst>
      <p:ext uri="{BB962C8B-B14F-4D97-AF65-F5344CB8AC3E}">
        <p14:creationId xmlns:p14="http://schemas.microsoft.com/office/powerpoint/2010/main" val="3498994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 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9F43B13D-CC1E-A248-BB93-683B785586FB}" type="datetime1">
              <a:rPr lang="de-DE" smtClean="0"/>
              <a:t>17.12.24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Thomas Ott</a:t>
            </a:r>
          </a:p>
        </p:txBody>
      </p:sp>
    </p:spTree>
    <p:extLst>
      <p:ext uri="{BB962C8B-B14F-4D97-AF65-F5344CB8AC3E}">
        <p14:creationId xmlns:p14="http://schemas.microsoft.com/office/powerpoint/2010/main" val="1013982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DA01-DDC9-2253-72DE-96209CE4EF0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227C98BC-77ED-57FD-F633-2BC8142A2DA4}"/>
              </a:ext>
            </a:extLst>
          </p:cNvPr>
          <p:cNvSpPr>
            <a:spLocks noGrp="1"/>
          </p:cNvSpPr>
          <p:nvPr>
            <p:ph idx="1"/>
          </p:nvPr>
        </p:nvSpPr>
        <p:spPr>
          <a:xfrm>
            <a:off x="360000" y="1980000"/>
            <a:ext cx="11519987"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15">
            <a:extLst>
              <a:ext uri="{FF2B5EF4-FFF2-40B4-BE49-F238E27FC236}">
                <a16:creationId xmlns:a16="http://schemas.microsoft.com/office/drawing/2014/main" id="{CDE99077-865C-F1C0-502E-EA4A33DEF0D5}"/>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17" name="Fußzeilenplatzhalter 16">
            <a:extLst>
              <a:ext uri="{FF2B5EF4-FFF2-40B4-BE49-F238E27FC236}">
                <a16:creationId xmlns:a16="http://schemas.microsoft.com/office/drawing/2014/main" id="{E5846D2A-6868-CB69-F0EB-F25BD161CBDF}"/>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18" name="Foliennummernplatzhalter 17">
            <a:extLst>
              <a:ext uri="{FF2B5EF4-FFF2-40B4-BE49-F238E27FC236}">
                <a16:creationId xmlns:a16="http://schemas.microsoft.com/office/drawing/2014/main" id="{552FA8D3-5AB8-E9D3-F51B-FE2E1ADD83DA}"/>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Tree>
    <p:extLst>
      <p:ext uri="{BB962C8B-B14F-4D97-AF65-F5344CB8AC3E}">
        <p14:creationId xmlns:p14="http://schemas.microsoft.com/office/powerpoint/2010/main" val="208678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8DEF2-3EB0-7C61-65FD-4CF2BF6AA0B5}"/>
              </a:ext>
            </a:extLst>
          </p:cNvPr>
          <p:cNvSpPr>
            <a:spLocks noGrp="1"/>
          </p:cNvSpPr>
          <p:nvPr>
            <p:ph type="title" hasCustomPrompt="1"/>
          </p:nvPr>
        </p:nvSpPr>
        <p:spPr>
          <a:xfrm>
            <a:off x="360000" y="3924000"/>
            <a:ext cx="11558700" cy="1080000"/>
          </a:xfrm>
        </p:spPr>
        <p:txBody>
          <a:bodyPr anchor="b">
            <a:normAutofit/>
          </a:bodyPr>
          <a:lstStyle>
            <a:lvl1pPr>
              <a:defRPr sz="4200"/>
            </a:lvl1pPr>
          </a:lstStyle>
          <a:p>
            <a:r>
              <a:rPr lang="de-DE" dirty="0"/>
              <a:t>Mastertitelformat </a:t>
            </a:r>
            <a:br>
              <a:rPr lang="de-DE" dirty="0"/>
            </a:br>
            <a:r>
              <a:rPr lang="de-DE" dirty="0"/>
              <a:t>bearbeiten</a:t>
            </a:r>
          </a:p>
        </p:txBody>
      </p:sp>
      <p:sp>
        <p:nvSpPr>
          <p:cNvPr id="3" name="Textplatzhalter 2">
            <a:extLst>
              <a:ext uri="{FF2B5EF4-FFF2-40B4-BE49-F238E27FC236}">
                <a16:creationId xmlns:a16="http://schemas.microsoft.com/office/drawing/2014/main" id="{8BB02D4D-81F0-49AF-1CF0-1A75D0BC75E1}"/>
              </a:ext>
            </a:extLst>
          </p:cNvPr>
          <p:cNvSpPr>
            <a:spLocks noGrp="1"/>
          </p:cNvSpPr>
          <p:nvPr>
            <p:ph type="body" idx="1"/>
          </p:nvPr>
        </p:nvSpPr>
        <p:spPr>
          <a:xfrm>
            <a:off x="360000" y="5040000"/>
            <a:ext cx="7919993" cy="1080000"/>
          </a:xfrm>
        </p:spPr>
        <p:txBody>
          <a:bodyPr>
            <a:normAutofit/>
          </a:bodyPr>
          <a:lstStyle>
            <a:lvl1pPr marL="0" indent="0">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7" name="Datumsplatzhalter 6">
            <a:extLst>
              <a:ext uri="{FF2B5EF4-FFF2-40B4-BE49-F238E27FC236}">
                <a16:creationId xmlns:a16="http://schemas.microsoft.com/office/drawing/2014/main" id="{7A0B6FE2-4691-8E94-5E86-36CF5EFB70A9}"/>
              </a:ext>
            </a:extLst>
          </p:cNvPr>
          <p:cNvSpPr>
            <a:spLocks noGrp="1"/>
          </p:cNvSpPr>
          <p:nvPr>
            <p:ph type="dt" sz="half" idx="10"/>
          </p:nvPr>
        </p:nvSpPr>
        <p:spPr/>
        <p:txBody>
          <a:bodyPr/>
          <a:lstStyle/>
          <a:p>
            <a:fld id="{B913ECFF-E6DD-5F4B-BFAE-1C29E9551E15}" type="datetime1">
              <a:rPr lang="de-DE" smtClean="0"/>
              <a:t>17.12.24</a:t>
            </a:fld>
            <a:endParaRPr lang="de-DE" dirty="0"/>
          </a:p>
        </p:txBody>
      </p:sp>
      <p:sp>
        <p:nvSpPr>
          <p:cNvPr id="8" name="Fußzeilenplatzhalter 7">
            <a:extLst>
              <a:ext uri="{FF2B5EF4-FFF2-40B4-BE49-F238E27FC236}">
                <a16:creationId xmlns:a16="http://schemas.microsoft.com/office/drawing/2014/main" id="{9A590409-784D-7817-ED5F-00C6036B20C9}"/>
              </a:ext>
            </a:extLst>
          </p:cNvPr>
          <p:cNvSpPr>
            <a:spLocks noGrp="1"/>
          </p:cNvSpPr>
          <p:nvPr>
            <p:ph type="ftr" sz="quarter" idx="11"/>
          </p:nvPr>
        </p:nvSpPr>
        <p:spPr>
          <a:xfrm>
            <a:off x="360000" y="360000"/>
            <a:ext cx="8976000" cy="189000"/>
          </a:xfrm>
        </p:spPr>
        <p:txBody>
          <a:bodyPr/>
          <a:lstStyle/>
          <a:p>
            <a:r>
              <a:rPr lang="de-DE"/>
              <a:t>Department of Mechanical Engineering | Cyber-Physical Simulation Group | Tutorial</a:t>
            </a:r>
            <a:endParaRPr lang="de-DE" dirty="0"/>
          </a:p>
        </p:txBody>
      </p:sp>
      <p:sp>
        <p:nvSpPr>
          <p:cNvPr id="9" name="Foliennummernplatzhalter 8">
            <a:extLst>
              <a:ext uri="{FF2B5EF4-FFF2-40B4-BE49-F238E27FC236}">
                <a16:creationId xmlns:a16="http://schemas.microsoft.com/office/drawing/2014/main" id="{F28A47B0-219D-E504-F79C-A5E591940185}"/>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92705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964544-40DC-4288-275B-FB15B4D07DE1}"/>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1512A440-6CC2-C81B-AAB4-F8419E2011D4}"/>
              </a:ext>
            </a:extLst>
          </p:cNvPr>
          <p:cNvSpPr>
            <a:spLocks noGrp="1"/>
          </p:cNvSpPr>
          <p:nvPr>
            <p:ph type="dt" sz="half" idx="10"/>
          </p:nvPr>
        </p:nvSpPr>
        <p:spPr/>
        <p:txBody>
          <a:bodyPr/>
          <a:lstStyle/>
          <a:p>
            <a:fld id="{1B6E0548-721D-5F4C-AE60-635C4B58442E}" type="datetime1">
              <a:rPr lang="de-DE" smtClean="0"/>
              <a:t>17.12.24</a:t>
            </a:fld>
            <a:endParaRPr lang="de-DE" dirty="0"/>
          </a:p>
        </p:txBody>
      </p:sp>
      <p:sp>
        <p:nvSpPr>
          <p:cNvPr id="4" name="Fußzeilenplatzhalter 3">
            <a:extLst>
              <a:ext uri="{FF2B5EF4-FFF2-40B4-BE49-F238E27FC236}">
                <a16:creationId xmlns:a16="http://schemas.microsoft.com/office/drawing/2014/main" id="{30EA03BC-F835-8900-FE38-6958D04E8DE6}"/>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5" name="Foliennummernplatzhalter 4">
            <a:extLst>
              <a:ext uri="{FF2B5EF4-FFF2-40B4-BE49-F238E27FC236}">
                <a16:creationId xmlns:a16="http://schemas.microsoft.com/office/drawing/2014/main" id="{1469E877-7369-A8AF-FF8A-DDFA8A85502E}"/>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
        <p:nvSpPr>
          <p:cNvPr id="13" name="Inhaltsplatzhalter 12">
            <a:extLst>
              <a:ext uri="{FF2B5EF4-FFF2-40B4-BE49-F238E27FC236}">
                <a16:creationId xmlns:a16="http://schemas.microsoft.com/office/drawing/2014/main" id="{6B08FBBD-180E-596B-F91F-8F6ADC5F6390}"/>
              </a:ext>
            </a:extLst>
          </p:cNvPr>
          <p:cNvSpPr>
            <a:spLocks noGrp="1"/>
          </p:cNvSpPr>
          <p:nvPr>
            <p:ph sz="quarter" idx="13"/>
          </p:nvPr>
        </p:nvSpPr>
        <p:spPr>
          <a:xfrm>
            <a:off x="360362" y="1980000"/>
            <a:ext cx="5580000"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14">
            <a:extLst>
              <a:ext uri="{FF2B5EF4-FFF2-40B4-BE49-F238E27FC236}">
                <a16:creationId xmlns:a16="http://schemas.microsoft.com/office/drawing/2014/main" id="{CD333C59-0ADD-F97D-91D2-1E187ECAF602}"/>
              </a:ext>
            </a:extLst>
          </p:cNvPr>
          <p:cNvSpPr>
            <a:spLocks noGrp="1"/>
          </p:cNvSpPr>
          <p:nvPr>
            <p:ph sz="quarter" idx="14"/>
          </p:nvPr>
        </p:nvSpPr>
        <p:spPr>
          <a:xfrm>
            <a:off x="6300209" y="1980000"/>
            <a:ext cx="5580000"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88887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 Cap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EA8B7A-08C3-285D-CDA3-D0DCEF856F4E}"/>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5C45FF0-DFBA-6FB8-5D9D-4E9A98A8787B}"/>
              </a:ext>
            </a:extLst>
          </p:cNvPr>
          <p:cNvSpPr>
            <a:spLocks noGrp="1"/>
          </p:cNvSpPr>
          <p:nvPr>
            <p:ph type="dt" sz="half" idx="10"/>
          </p:nvPr>
        </p:nvSpPr>
        <p:spPr/>
        <p:txBody>
          <a:bodyPr/>
          <a:lstStyle/>
          <a:p>
            <a:fld id="{D50E9007-6718-2048-B0B2-842BDFF7B594}" type="datetime1">
              <a:rPr lang="de-DE" smtClean="0"/>
              <a:t>17.12.24</a:t>
            </a:fld>
            <a:endParaRPr lang="de-DE" dirty="0"/>
          </a:p>
        </p:txBody>
      </p:sp>
      <p:sp>
        <p:nvSpPr>
          <p:cNvPr id="4" name="Fußzeilenplatzhalter 3">
            <a:extLst>
              <a:ext uri="{FF2B5EF4-FFF2-40B4-BE49-F238E27FC236}">
                <a16:creationId xmlns:a16="http://schemas.microsoft.com/office/drawing/2014/main" id="{6C1DAEC6-70FB-93F3-56DA-505CA789835C}"/>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5" name="Foliennummernplatzhalter 4">
            <a:extLst>
              <a:ext uri="{FF2B5EF4-FFF2-40B4-BE49-F238E27FC236}">
                <a16:creationId xmlns:a16="http://schemas.microsoft.com/office/drawing/2014/main" id="{D19F1D11-78E8-8CC4-923C-7925ADB72E5D}"/>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
        <p:nvSpPr>
          <p:cNvPr id="7" name="Inhaltsplatzhalter 6">
            <a:extLst>
              <a:ext uri="{FF2B5EF4-FFF2-40B4-BE49-F238E27FC236}">
                <a16:creationId xmlns:a16="http://schemas.microsoft.com/office/drawing/2014/main" id="{AD1F37F6-4222-0F2F-8273-DDE8A60C7A1F}"/>
              </a:ext>
            </a:extLst>
          </p:cNvPr>
          <p:cNvSpPr>
            <a:spLocks noGrp="1"/>
          </p:cNvSpPr>
          <p:nvPr>
            <p:ph sz="quarter" idx="13"/>
          </p:nvPr>
        </p:nvSpPr>
        <p:spPr>
          <a:xfrm>
            <a:off x="360363" y="1980000"/>
            <a:ext cx="11520487" cy="4068000"/>
          </a:xfrm>
        </p:spPr>
        <p:txBody>
          <a:bodyPr/>
          <a:lstStyle>
            <a:lvl1pPr>
              <a:defRPr baseline="0"/>
            </a:lvl1pPr>
            <a:lvl2pPr>
              <a:defRPr baseline="0"/>
            </a:lvl2pPr>
            <a:lvl3pPr>
              <a:defRPr baseline="0"/>
            </a:lvl3pPr>
            <a:lvl4pPr>
              <a:defRPr baseline="0"/>
            </a:lvl4pPr>
            <a:lvl5pPr>
              <a:defRPr baseline="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a:extLst>
              <a:ext uri="{FF2B5EF4-FFF2-40B4-BE49-F238E27FC236}">
                <a16:creationId xmlns:a16="http://schemas.microsoft.com/office/drawing/2014/main" id="{27B3ED93-4F10-B98E-C79A-9C75CB74FCCA}"/>
              </a:ext>
            </a:extLst>
          </p:cNvPr>
          <p:cNvSpPr>
            <a:spLocks noGrp="1"/>
          </p:cNvSpPr>
          <p:nvPr>
            <p:ph type="body" sz="quarter" idx="14" hasCustomPrompt="1"/>
          </p:nvPr>
        </p:nvSpPr>
        <p:spPr>
          <a:xfrm>
            <a:off x="360363" y="6084000"/>
            <a:ext cx="11520487" cy="360000"/>
          </a:xfrm>
        </p:spPr>
        <p:txBody>
          <a:bodyPr anchor="ctr" anchorCtr="0">
            <a:noAutofit/>
          </a:bodyPr>
          <a:lstStyle>
            <a:lvl1pPr marL="0" indent="0">
              <a:buNone/>
              <a:defRPr sz="1400">
                <a:solidFill>
                  <a:schemeClr val="accent6"/>
                </a:solidFill>
              </a:defRPr>
            </a:lvl1pPr>
            <a:lvl2pPr marL="457200" indent="0">
              <a:buNone/>
              <a:defRPr sz="1400">
                <a:solidFill>
                  <a:schemeClr val="accent6"/>
                </a:solidFill>
              </a:defRPr>
            </a:lvl2pPr>
            <a:lvl3pPr marL="914400" indent="0">
              <a:buNone/>
              <a:defRPr sz="1400">
                <a:solidFill>
                  <a:schemeClr val="accent6"/>
                </a:solidFill>
              </a:defRPr>
            </a:lvl3pPr>
            <a:lvl4pPr marL="1371600" indent="0">
              <a:buNone/>
              <a:defRPr sz="1400">
                <a:solidFill>
                  <a:schemeClr val="accent6"/>
                </a:solidFill>
              </a:defRPr>
            </a:lvl4pPr>
            <a:lvl5pPr marL="1828800" indent="0">
              <a:buNone/>
              <a:defRPr sz="1400">
                <a:solidFill>
                  <a:schemeClr val="accent6"/>
                </a:solidFill>
              </a:defRPr>
            </a:lvl5pPr>
          </a:lstStyle>
          <a:p>
            <a:pPr lvl="0"/>
            <a:r>
              <a:rPr lang="de-DE" dirty="0"/>
              <a:t>Bildunterschrift / Caption</a:t>
            </a:r>
          </a:p>
        </p:txBody>
      </p:sp>
    </p:spTree>
    <p:extLst>
      <p:ext uri="{BB962C8B-B14F-4D97-AF65-F5344CB8AC3E}">
        <p14:creationId xmlns:p14="http://schemas.microsoft.com/office/powerpoint/2010/main" val="358863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Fullscreen">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8FC2DAB9-ADD2-1E42-D0D7-6395646D2915}"/>
              </a:ext>
            </a:extLst>
          </p:cNvPr>
          <p:cNvSpPr>
            <a:spLocks noGrp="1"/>
          </p:cNvSpPr>
          <p:nvPr>
            <p:ph type="pic" sz="quarter" idx="10" hasCustomPrompt="1"/>
          </p:nvPr>
        </p:nvSpPr>
        <p:spPr>
          <a:xfrm>
            <a:off x="0" y="0"/>
            <a:ext cx="12192000" cy="6858000"/>
          </a:xfrm>
        </p:spPr>
        <p:txBody>
          <a:bodyPr/>
          <a:lstStyle>
            <a:lvl1pPr>
              <a:defRPr/>
            </a:lvl1pPr>
          </a:lstStyle>
          <a:p>
            <a:r>
              <a:rPr lang="de-DE" dirty="0"/>
              <a:t>Image</a:t>
            </a:r>
          </a:p>
        </p:txBody>
      </p:sp>
    </p:spTree>
    <p:extLst>
      <p:ext uri="{BB962C8B-B14F-4D97-AF65-F5344CB8AC3E}">
        <p14:creationId xmlns:p14="http://schemas.microsoft.com/office/powerpoint/2010/main" val="375346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59BFDA-5919-80E3-6FB9-03C9FBF610B9}"/>
              </a:ext>
            </a:extLst>
          </p:cNvPr>
          <p:cNvSpPr>
            <a:spLocks noGrp="1"/>
          </p:cNvSpPr>
          <p:nvPr>
            <p:ph type="title"/>
          </p:nvPr>
        </p:nvSpPr>
        <p:spPr>
          <a:xfrm>
            <a:off x="360000" y="736682"/>
            <a:ext cx="8976000" cy="1080000"/>
          </a:xfrm>
          <a:prstGeom prst="rect">
            <a:avLst/>
          </a:prstGeom>
        </p:spPr>
        <p:txBody>
          <a:bodyPr vert="horz" lIns="0" tIns="0" rIns="0" bIns="0" rtlCol="0" anchor="b" anchorCtr="0">
            <a:normAutofit/>
          </a:bodyPr>
          <a:lstStyle/>
          <a:p>
            <a:r>
              <a:rPr lang="de-DE" dirty="0"/>
              <a:t>Task 1</a:t>
            </a:r>
          </a:p>
        </p:txBody>
      </p:sp>
      <p:sp>
        <p:nvSpPr>
          <p:cNvPr id="3" name="Textplatzhalter 2">
            <a:extLst>
              <a:ext uri="{FF2B5EF4-FFF2-40B4-BE49-F238E27FC236}">
                <a16:creationId xmlns:a16="http://schemas.microsoft.com/office/drawing/2014/main" id="{EB5DB4C4-7360-79EC-43CC-2887232E8706}"/>
              </a:ext>
            </a:extLst>
          </p:cNvPr>
          <p:cNvSpPr>
            <a:spLocks noGrp="1"/>
          </p:cNvSpPr>
          <p:nvPr>
            <p:ph type="body" idx="1"/>
          </p:nvPr>
        </p:nvSpPr>
        <p:spPr>
          <a:xfrm>
            <a:off x="360000" y="1980000"/>
            <a:ext cx="11519987" cy="4500000"/>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7" name="TU Da Logo">
            <a:extLst>
              <a:ext uri="{FF2B5EF4-FFF2-40B4-BE49-F238E27FC236}">
                <a16:creationId xmlns:a16="http://schemas.microsoft.com/office/drawing/2014/main" id="{51119E7C-0EFF-440C-7D9B-DC934FA66296}"/>
              </a:ext>
            </a:extLst>
          </p:cNvPr>
          <p:cNvGrpSpPr/>
          <p:nvPr userDrawn="1"/>
        </p:nvGrpSpPr>
        <p:grpSpPr>
          <a:xfrm>
            <a:off x="9917994" y="179999"/>
            <a:ext cx="2272819" cy="910166"/>
            <a:chOff x="7454900" y="306388"/>
            <a:chExt cx="1704614" cy="682624"/>
          </a:xfrm>
        </p:grpSpPr>
        <p:sp>
          <p:nvSpPr>
            <p:cNvPr id="8" name="AutoShape 3">
              <a:extLst>
                <a:ext uri="{FF2B5EF4-FFF2-40B4-BE49-F238E27FC236}">
                  <a16:creationId xmlns:a16="http://schemas.microsoft.com/office/drawing/2014/main" id="{65BC44CB-CBBB-FAC0-EB9F-E8F9DC95037D}"/>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9" name="Freeform 5">
              <a:extLst>
                <a:ext uri="{FF2B5EF4-FFF2-40B4-BE49-F238E27FC236}">
                  <a16:creationId xmlns:a16="http://schemas.microsoft.com/office/drawing/2014/main" id="{9C445B24-F9B1-8960-5444-7772C7A47F95}"/>
                </a:ext>
              </a:extLst>
            </p:cNvPr>
            <p:cNvSpPr>
              <a:spLocks/>
            </p:cNvSpPr>
            <p:nvPr userDrawn="1"/>
          </p:nvSpPr>
          <p:spPr bwMode="auto">
            <a:xfrm>
              <a:off x="7454900" y="306388"/>
              <a:ext cx="1704614"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6">
              <a:extLst>
                <a:ext uri="{FF2B5EF4-FFF2-40B4-BE49-F238E27FC236}">
                  <a16:creationId xmlns:a16="http://schemas.microsoft.com/office/drawing/2014/main" id="{378BFC59-1C78-1D5B-F297-FDAE60A3B3FC}"/>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7">
              <a:extLst>
                <a:ext uri="{FF2B5EF4-FFF2-40B4-BE49-F238E27FC236}">
                  <a16:creationId xmlns:a16="http://schemas.microsoft.com/office/drawing/2014/main" id="{AD4C2154-1036-25AE-9332-6CD29C8A49FF}"/>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8">
              <a:extLst>
                <a:ext uri="{FF2B5EF4-FFF2-40B4-BE49-F238E27FC236}">
                  <a16:creationId xmlns:a16="http://schemas.microsoft.com/office/drawing/2014/main" id="{F1AA4C57-F564-9D30-8972-9143A104F615}"/>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9">
              <a:extLst>
                <a:ext uri="{FF2B5EF4-FFF2-40B4-BE49-F238E27FC236}">
                  <a16:creationId xmlns:a16="http://schemas.microsoft.com/office/drawing/2014/main" id="{88ED9D6D-B335-8396-2289-7DD61F9A0611}"/>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0">
              <a:extLst>
                <a:ext uri="{FF2B5EF4-FFF2-40B4-BE49-F238E27FC236}">
                  <a16:creationId xmlns:a16="http://schemas.microsoft.com/office/drawing/2014/main" id="{8872A2F5-7430-CC8E-7732-1707D9E6FB4C}"/>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1">
              <a:extLst>
                <a:ext uri="{FF2B5EF4-FFF2-40B4-BE49-F238E27FC236}">
                  <a16:creationId xmlns:a16="http://schemas.microsoft.com/office/drawing/2014/main" id="{AE49A029-9AE0-4CF9-87DF-91910B2623EE}"/>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2">
              <a:extLst>
                <a:ext uri="{FF2B5EF4-FFF2-40B4-BE49-F238E27FC236}">
                  <a16:creationId xmlns:a16="http://schemas.microsoft.com/office/drawing/2014/main" id="{B8CBC970-FC0D-4723-B28A-D212B56428EB}"/>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3">
              <a:extLst>
                <a:ext uri="{FF2B5EF4-FFF2-40B4-BE49-F238E27FC236}">
                  <a16:creationId xmlns:a16="http://schemas.microsoft.com/office/drawing/2014/main" id="{4638EAF1-DC81-698A-E2F9-ED824E3D31DD}"/>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4">
              <a:extLst>
                <a:ext uri="{FF2B5EF4-FFF2-40B4-BE49-F238E27FC236}">
                  <a16:creationId xmlns:a16="http://schemas.microsoft.com/office/drawing/2014/main" id="{7FD520B6-32AC-A196-05E4-28829C4F09CE}"/>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1" name="Datumsplatzhalter 20">
            <a:extLst>
              <a:ext uri="{FF2B5EF4-FFF2-40B4-BE49-F238E27FC236}">
                <a16:creationId xmlns:a16="http://schemas.microsoft.com/office/drawing/2014/main" id="{AF9F05BC-ECE1-ED71-B285-6224B2166FAD}"/>
              </a:ext>
            </a:extLst>
          </p:cNvPr>
          <p:cNvSpPr>
            <a:spLocks noGrp="1"/>
          </p:cNvSpPr>
          <p:nvPr>
            <p:ph type="dt" sz="half" idx="2"/>
          </p:nvPr>
        </p:nvSpPr>
        <p:spPr>
          <a:xfrm>
            <a:off x="360000" y="6558140"/>
            <a:ext cx="1439993" cy="180000"/>
          </a:xfrm>
          <a:prstGeom prst="rect">
            <a:avLst/>
          </a:prstGeom>
        </p:spPr>
        <p:txBody>
          <a:bodyPr vert="horz" lIns="0" tIns="45720" rIns="91440" bIns="45720" rtlCol="0" anchor="b" anchorCtr="0"/>
          <a:lstStyle>
            <a:lvl1pPr algn="l">
              <a:defRPr sz="800" spc="80" baseline="0">
                <a:solidFill>
                  <a:schemeClr val="tx1">
                    <a:tint val="75000"/>
                  </a:schemeClr>
                </a:solidFill>
              </a:defRPr>
            </a:lvl1pPr>
          </a:lstStyle>
          <a:p>
            <a:fld id="{F033DDB9-20A1-F249-B817-FC3A576ACE88}" type="datetime1">
              <a:rPr lang="de-DE" smtClean="0"/>
              <a:t>17.12.24</a:t>
            </a:fld>
            <a:endParaRPr lang="de-DE" dirty="0"/>
          </a:p>
        </p:txBody>
      </p:sp>
      <p:sp>
        <p:nvSpPr>
          <p:cNvPr id="22" name="Fußzeilenplatzhalter 21">
            <a:extLst>
              <a:ext uri="{FF2B5EF4-FFF2-40B4-BE49-F238E27FC236}">
                <a16:creationId xmlns:a16="http://schemas.microsoft.com/office/drawing/2014/main" id="{3419663B-FA1A-D2AC-6FFB-FEF3AE171BA2}"/>
              </a:ext>
            </a:extLst>
          </p:cNvPr>
          <p:cNvSpPr>
            <a:spLocks noGrp="1"/>
          </p:cNvSpPr>
          <p:nvPr>
            <p:ph type="ftr" sz="quarter" idx="3"/>
          </p:nvPr>
        </p:nvSpPr>
        <p:spPr>
          <a:xfrm>
            <a:off x="360000" y="359999"/>
            <a:ext cx="8976000" cy="190800"/>
          </a:xfrm>
          <a:prstGeom prst="rect">
            <a:avLst/>
          </a:prstGeom>
        </p:spPr>
        <p:txBody>
          <a:bodyPr vert="horz" lIns="0" tIns="0" rIns="0" bIns="0" rtlCol="0" anchor="t" anchorCtr="0"/>
          <a:lstStyle>
            <a:lvl1pPr algn="l">
              <a:defRPr sz="1000" cap="all" spc="200" baseline="0">
                <a:solidFill>
                  <a:schemeClr val="tx1"/>
                </a:solidFill>
                <a:latin typeface="+mj-lt"/>
              </a:defRPr>
            </a:lvl1pPr>
          </a:lstStyle>
          <a:p>
            <a:r>
              <a:rPr lang="de-DE"/>
              <a:t>Department of Mechanical Engineering | Cyber-Physical Simulation Group | Tutorial</a:t>
            </a:r>
            <a:endParaRPr lang="de-DE" dirty="0"/>
          </a:p>
        </p:txBody>
      </p:sp>
      <p:sp>
        <p:nvSpPr>
          <p:cNvPr id="23" name="Foliennummernplatzhalter 22">
            <a:extLst>
              <a:ext uri="{FF2B5EF4-FFF2-40B4-BE49-F238E27FC236}">
                <a16:creationId xmlns:a16="http://schemas.microsoft.com/office/drawing/2014/main" id="{146D37BF-C929-35EB-9D31-617A9D8FE496}"/>
              </a:ext>
            </a:extLst>
          </p:cNvPr>
          <p:cNvSpPr>
            <a:spLocks noGrp="1"/>
          </p:cNvSpPr>
          <p:nvPr>
            <p:ph type="sldNum" sz="quarter" idx="4"/>
          </p:nvPr>
        </p:nvSpPr>
        <p:spPr>
          <a:xfrm>
            <a:off x="10417905" y="6558140"/>
            <a:ext cx="1462304" cy="180000"/>
          </a:xfrm>
          <a:prstGeom prst="rect">
            <a:avLst/>
          </a:prstGeom>
        </p:spPr>
        <p:txBody>
          <a:bodyPr vert="horz" lIns="91440" tIns="45720" rIns="0" bIns="45720" rtlCol="0" anchor="b" anchorCtr="0"/>
          <a:lstStyle>
            <a:lvl1pPr algn="r">
              <a:defRPr sz="800">
                <a:solidFill>
                  <a:schemeClr val="tx1">
                    <a:tint val="75000"/>
                  </a:schemeClr>
                </a:solidFill>
              </a:defRPr>
            </a:lvl1pPr>
          </a:lstStyle>
          <a:p>
            <a:fld id="{DD2F4C09-65E4-4AD7-8D55-83CBD210ED85}" type="slidenum">
              <a:rPr lang="de-DE" smtClean="0"/>
              <a:pPr/>
              <a:t>‹Nr.›</a:t>
            </a:fld>
            <a:endParaRPr lang="de-DE" dirty="0"/>
          </a:p>
        </p:txBody>
      </p:sp>
      <p:sp>
        <p:nvSpPr>
          <p:cNvPr id="5" name="Fußzeilenplatzhalter 21">
            <a:extLst>
              <a:ext uri="{FF2B5EF4-FFF2-40B4-BE49-F238E27FC236}">
                <a16:creationId xmlns:a16="http://schemas.microsoft.com/office/drawing/2014/main" id="{7D283BE2-FBCB-712B-618D-52A485BD70FD}"/>
              </a:ext>
            </a:extLst>
          </p:cNvPr>
          <p:cNvSpPr txBox="1">
            <a:spLocks/>
          </p:cNvSpPr>
          <p:nvPr userDrawn="1"/>
        </p:nvSpPr>
        <p:spPr>
          <a:xfrm>
            <a:off x="2134800" y="6563539"/>
            <a:ext cx="7920000" cy="180000"/>
          </a:xfrm>
          <a:prstGeom prst="rect">
            <a:avLst/>
          </a:prstGeom>
        </p:spPr>
        <p:txBody>
          <a:bodyPr vert="horz" lIns="91440" tIns="45720" rIns="91440" bIns="45720" rtlCol="0" anchor="b" anchorCtr="0"/>
          <a:lstStyle>
            <a:defPPr>
              <a:defRPr lang="de-DE"/>
            </a:defPPr>
            <a:lvl1pPr marL="0" algn="ctr" defTabSz="914400" rtl="0" eaLnBrk="1" latinLnBrk="0" hangingPunct="1">
              <a:defRPr sz="800" kern="1200" spc="4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Department </a:t>
            </a:r>
            <a:r>
              <a:rPr lang="de-DE" dirty="0" err="1"/>
              <a:t>of</a:t>
            </a:r>
            <a:r>
              <a:rPr lang="de-DE" dirty="0"/>
              <a:t> </a:t>
            </a:r>
            <a:r>
              <a:rPr lang="de-DE" dirty="0" err="1"/>
              <a:t>Mechanical</a:t>
            </a:r>
            <a:r>
              <a:rPr lang="de-DE" dirty="0"/>
              <a:t> Engineering | Cyber-</a:t>
            </a:r>
            <a:r>
              <a:rPr lang="de-DE" dirty="0" err="1"/>
              <a:t>Physical</a:t>
            </a:r>
            <a:r>
              <a:rPr lang="de-DE" dirty="0"/>
              <a:t> Simulation Group | Tutorial </a:t>
            </a:r>
          </a:p>
        </p:txBody>
      </p:sp>
      <p:sp>
        <p:nvSpPr>
          <p:cNvPr id="4" name="Textfeld 3">
            <a:extLst>
              <a:ext uri="{FF2B5EF4-FFF2-40B4-BE49-F238E27FC236}">
                <a16:creationId xmlns:a16="http://schemas.microsoft.com/office/drawing/2014/main" id="{2464CF79-8FDD-5303-2D83-D41AB90816E0}"/>
              </a:ext>
            </a:extLst>
          </p:cNvPr>
          <p:cNvSpPr txBox="1"/>
          <p:nvPr userDrawn="1"/>
        </p:nvSpPr>
        <p:spPr>
          <a:xfrm>
            <a:off x="8256000" y="1629000"/>
            <a:ext cx="1080000" cy="369332"/>
          </a:xfrm>
          <a:prstGeom prst="rect">
            <a:avLst/>
          </a:prstGeom>
          <a:noFill/>
        </p:spPr>
        <p:txBody>
          <a:bodyPr wrap="square" rtlCol="0">
            <a:spAutoFit/>
          </a:bodyPr>
          <a:lstStyle/>
          <a:p>
            <a:endParaRPr lang="de-DE" dirty="0"/>
          </a:p>
        </p:txBody>
      </p:sp>
    </p:spTree>
    <p:extLst>
      <p:ext uri="{BB962C8B-B14F-4D97-AF65-F5344CB8AC3E}">
        <p14:creationId xmlns:p14="http://schemas.microsoft.com/office/powerpoint/2010/main" val="87928604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50" r:id="rId5"/>
    <p:sldLayoutId id="2147483651" r:id="rId6"/>
    <p:sldLayoutId id="2147483667" r:id="rId7"/>
    <p:sldLayoutId id="2147483668" r:id="rId8"/>
    <p:sldLayoutId id="2147483661" r:id="rId9"/>
    <p:sldLayoutId id="2147483654" r:id="rId10"/>
    <p:sldLayoutId id="2147483655" r:id="rId11"/>
  </p:sldLayoutIdLst>
  <p:hf hdr="0"/>
  <p:txStyles>
    <p:titleStyle>
      <a:lvl1pPr algn="l" defTabSz="914400" rtl="0" eaLnBrk="1" latinLnBrk="0" hangingPunct="1">
        <a:lnSpc>
          <a:spcPct val="80000"/>
        </a:lnSpc>
        <a:spcBef>
          <a:spcPct val="0"/>
        </a:spcBef>
        <a:buNone/>
        <a:defRPr sz="4200" kern="1200" cap="all" baseline="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258DD56-A205-B2BF-60D6-465B865C5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14402F62-44E0-8168-4059-785D71556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1FEDE5E-984C-DF77-2F41-CE3B49FA5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3E2139-7B5C-CE48-B6A1-7D5970C4EAF5}" type="datetime1">
              <a:rPr lang="de-DE" smtClean="0"/>
              <a:t>17.12.24</a:t>
            </a:fld>
            <a:endParaRPr lang="en-US"/>
          </a:p>
        </p:txBody>
      </p:sp>
      <p:sp>
        <p:nvSpPr>
          <p:cNvPr id="5" name="Fußzeilenplatzhalter 4">
            <a:extLst>
              <a:ext uri="{FF2B5EF4-FFF2-40B4-BE49-F238E27FC236}">
                <a16:creationId xmlns:a16="http://schemas.microsoft.com/office/drawing/2014/main" id="{FDCEA01C-37B6-8162-287C-DF8B3D67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7EBF453E-4754-EDCE-3300-BDE219D53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CFA4AD-28C6-3840-9D86-824C41BE9304}" type="slidenum">
              <a:rPr lang="en-US" smtClean="0"/>
              <a:t>‹Nr.›</a:t>
            </a:fld>
            <a:endParaRPr lang="en-US"/>
          </a:p>
        </p:txBody>
      </p:sp>
    </p:spTree>
    <p:extLst>
      <p:ext uri="{BB962C8B-B14F-4D97-AF65-F5344CB8AC3E}">
        <p14:creationId xmlns:p14="http://schemas.microsoft.com/office/powerpoint/2010/main" val="16778983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18" Type="http://schemas.openxmlformats.org/officeDocument/2006/relationships/image" Target="../media/image3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17" Type="http://schemas.openxmlformats.org/officeDocument/2006/relationships/image" Target="../media/image30.png"/><Relationship Id="rId2" Type="http://schemas.openxmlformats.org/officeDocument/2006/relationships/notesSlide" Target="../notesSlides/notesSlide11.xml"/><Relationship Id="rId16" Type="http://schemas.openxmlformats.org/officeDocument/2006/relationships/image" Target="../media/image29.png"/><Relationship Id="rId1" Type="http://schemas.openxmlformats.org/officeDocument/2006/relationships/slideLayout" Target="../slideLayouts/slideLayout5.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 Id="rId1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520.png"/><Relationship Id="rId5" Type="http://schemas.openxmlformats.org/officeDocument/2006/relationships/image" Target="../media/image13.png"/><Relationship Id="rId4" Type="http://schemas.openxmlformats.org/officeDocument/2006/relationships/image" Target="../media/image510.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81.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hyperlink" Target="https://doi.org/10.1016/j.jmps.2021.104703" TargetMode="External"/><Relationship Id="rId5" Type="http://schemas.openxmlformats.org/officeDocument/2006/relationships/image" Target="../media/image44.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48.png"/><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521.png"/><Relationship Id="rId3" Type="http://schemas.openxmlformats.org/officeDocument/2006/relationships/image" Target="../media/image72.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77.png"/><Relationship Id="rId4" Type="http://schemas.openxmlformats.org/officeDocument/2006/relationships/image" Target="../media/image49.png"/><Relationship Id="rId9" Type="http://schemas.openxmlformats.org/officeDocument/2006/relationships/image" Target="../media/image7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2.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210.png"/></Relationships>
</file>

<file path=ppt/slides/_rels/slide2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1.png"/><Relationship Id="rId7" Type="http://schemas.openxmlformats.org/officeDocument/2006/relationships/image" Target="../media/image271.png"/><Relationship Id="rId2"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image" Target="../media/image261.png"/><Relationship Id="rId11" Type="http://schemas.openxmlformats.org/officeDocument/2006/relationships/image" Target="../media/image311.png"/><Relationship Id="rId5" Type="http://schemas.openxmlformats.org/officeDocument/2006/relationships/image" Target="../media/image251.png"/><Relationship Id="rId10" Type="http://schemas.openxmlformats.org/officeDocument/2006/relationships/image" Target="../media/image301.png"/><Relationship Id="rId4" Type="http://schemas.openxmlformats.org/officeDocument/2006/relationships/image" Target="../media/image241.png"/><Relationship Id="rId9" Type="http://schemas.openxmlformats.org/officeDocument/2006/relationships/image" Target="../media/image291.png"/></Relationships>
</file>

<file path=ppt/slides/_rels/slide2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2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58.png"/><Relationship Id="rId5" Type="http://schemas.openxmlformats.org/officeDocument/2006/relationships/image" Target="../media/image350.png"/><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hyperlink" Target="https://doi.org/10.1016/j.jmps.2023.105363"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hyperlink" Target="https://doi.org/10.1016/j.jmps.2023.105363"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3C0A3C-1577-DB87-FE7F-8BCB6A29BD77}"/>
              </a:ext>
            </a:extLst>
          </p:cNvPr>
          <p:cNvSpPr>
            <a:spLocks noGrp="1"/>
          </p:cNvSpPr>
          <p:nvPr>
            <p:ph type="ctrTitle"/>
          </p:nvPr>
        </p:nvSpPr>
        <p:spPr/>
        <p:txBody>
          <a:bodyPr>
            <a:normAutofit/>
          </a:bodyPr>
          <a:lstStyle/>
          <a:p>
            <a:r>
              <a:rPr lang="en-US" dirty="0"/>
              <a:t>Tutorial machine learning in solid mechanics</a:t>
            </a:r>
          </a:p>
        </p:txBody>
      </p:sp>
      <p:sp>
        <p:nvSpPr>
          <p:cNvPr id="3" name="Untertitel 2">
            <a:extLst>
              <a:ext uri="{FF2B5EF4-FFF2-40B4-BE49-F238E27FC236}">
                <a16:creationId xmlns:a16="http://schemas.microsoft.com/office/drawing/2014/main" id="{988AF7F8-70C0-11EB-BC4B-C6599B9C07C2}"/>
              </a:ext>
            </a:extLst>
          </p:cNvPr>
          <p:cNvSpPr>
            <a:spLocks noGrp="1"/>
          </p:cNvSpPr>
          <p:nvPr>
            <p:ph type="subTitle" idx="1"/>
          </p:nvPr>
        </p:nvSpPr>
        <p:spPr/>
        <p:txBody>
          <a:bodyPr>
            <a:normAutofit/>
          </a:bodyPr>
          <a:lstStyle/>
          <a:p>
            <a:r>
              <a:rPr lang="en-US" sz="3200" dirty="0"/>
              <a:t>Task 2 – </a:t>
            </a:r>
            <a:r>
              <a:rPr lang="en-US" sz="3200" dirty="0" err="1"/>
              <a:t>Hyperelasticity</a:t>
            </a:r>
            <a:endParaRPr lang="en-US" sz="3200" dirty="0"/>
          </a:p>
        </p:txBody>
      </p:sp>
      <p:sp>
        <p:nvSpPr>
          <p:cNvPr id="4" name="Datumsplatzhalter 3">
            <a:extLst>
              <a:ext uri="{FF2B5EF4-FFF2-40B4-BE49-F238E27FC236}">
                <a16:creationId xmlns:a16="http://schemas.microsoft.com/office/drawing/2014/main" id="{23D0091B-AF6C-D2B3-28A2-E4EAF6E0410E}"/>
              </a:ext>
            </a:extLst>
          </p:cNvPr>
          <p:cNvSpPr>
            <a:spLocks noGrp="1"/>
          </p:cNvSpPr>
          <p:nvPr>
            <p:ph type="dt" sz="half" idx="10"/>
          </p:nvPr>
        </p:nvSpPr>
        <p:spPr/>
        <p:txBody>
          <a:bodyPr/>
          <a:lstStyle/>
          <a:p>
            <a:fld id="{E8E225A2-1A5F-0641-9A2D-C8AF7BC6A84F}" type="datetime1">
              <a:rPr lang="de-DE" smtClean="0"/>
              <a:t>17.12.24</a:t>
            </a:fld>
            <a:endParaRPr lang="de-DE" dirty="0"/>
          </a:p>
        </p:txBody>
      </p:sp>
      <p:sp>
        <p:nvSpPr>
          <p:cNvPr id="5" name="Foliennummernplatzhalter 4">
            <a:extLst>
              <a:ext uri="{FF2B5EF4-FFF2-40B4-BE49-F238E27FC236}">
                <a16:creationId xmlns:a16="http://schemas.microsoft.com/office/drawing/2014/main" id="{74A84E0C-1D67-7D8D-0C3F-CC62841E3A1A}"/>
              </a:ext>
            </a:extLst>
          </p:cNvPr>
          <p:cNvSpPr>
            <a:spLocks noGrp="1"/>
          </p:cNvSpPr>
          <p:nvPr>
            <p:ph type="sldNum" sz="quarter" idx="12"/>
          </p:nvPr>
        </p:nvSpPr>
        <p:spPr/>
        <p:txBody>
          <a:bodyPr/>
          <a:lstStyle/>
          <a:p>
            <a:fld id="{DD2F4C09-65E4-4AD7-8D55-83CBD210ED85}" type="slidenum">
              <a:rPr lang="de-DE" smtClean="0"/>
              <a:pPr/>
              <a:t>1</a:t>
            </a:fld>
            <a:endParaRPr lang="de-DE"/>
          </a:p>
        </p:txBody>
      </p:sp>
      <p:sp>
        <p:nvSpPr>
          <p:cNvPr id="6" name="Textfeld 5">
            <a:extLst>
              <a:ext uri="{FF2B5EF4-FFF2-40B4-BE49-F238E27FC236}">
                <a16:creationId xmlns:a16="http://schemas.microsoft.com/office/drawing/2014/main" id="{A270F0FC-5AE6-6C05-ABB6-7D2B754C1E02}"/>
              </a:ext>
            </a:extLst>
          </p:cNvPr>
          <p:cNvSpPr txBox="1"/>
          <p:nvPr/>
        </p:nvSpPr>
        <p:spPr>
          <a:xfrm>
            <a:off x="3113903" y="5807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33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AEFC-D71C-C3A7-8F39-8785B611C6F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DAAE8079-2CB4-BEAA-7369-B1241519D80A}"/>
                  </a:ext>
                </a:extLst>
              </p:cNvPr>
              <p:cNvSpPr>
                <a:spLocks noGrp="1"/>
              </p:cNvSpPr>
              <p:nvPr>
                <p:ph idx="1"/>
              </p:nvPr>
            </p:nvSpPr>
            <p:spPr>
              <a:xfrm>
                <a:off x="360000" y="1659724"/>
                <a:ext cx="6573122" cy="5118433"/>
              </a:xfrm>
            </p:spPr>
            <p:txBody>
              <a:bodyPr wrap="square">
                <a:normAutofit fontScale="25000" lnSpcReduction="20000"/>
              </a:bodyPr>
              <a:lstStyle/>
              <a:p>
                <a:pPr marL="0" indent="0">
                  <a:buNone/>
                </a:pPr>
                <a:r>
                  <a:rPr lang="en-US" sz="7200" dirty="0"/>
                  <a:t>Constructing the stress as the gradient of a potential predicted by a FFNN, the following </a:t>
                </a:r>
                <a:r>
                  <a:rPr lang="en-US" sz="7200" b="1" u="sng" dirty="0"/>
                  <a:t>conditions are fulfilled</a:t>
                </a:r>
                <a:r>
                  <a:rPr lang="en-US" sz="7200" dirty="0"/>
                  <a:t>:</a:t>
                </a:r>
              </a:p>
              <a:p>
                <a:r>
                  <a:rPr lang="en-US" sz="7200" dirty="0"/>
                  <a:t>Basic conditions:</a:t>
                </a:r>
              </a:p>
              <a:p>
                <a:pPr lvl="1"/>
                <a:r>
                  <a:rPr lang="en-US" sz="7200" dirty="0"/>
                  <a:t>Objectivity, material symmetry, symmetry of stress tensor, thermodynamic consistency</a:t>
                </a:r>
              </a:p>
              <a:p>
                <a:r>
                  <a:rPr lang="en-US" sz="7200" dirty="0"/>
                  <a:t>Polyconvexity</a:t>
                </a:r>
                <a:r>
                  <a:rPr lang="en-US" sz="7200" b="1" dirty="0"/>
                  <a:t> </a:t>
                </a:r>
                <a:r>
                  <a:rPr lang="en-US" sz="7200" dirty="0"/>
                  <a:t>if</a:t>
                </a:r>
                <a:r>
                  <a:rPr lang="en-US" sz="7200" b="1" dirty="0"/>
                  <a:t> </a:t>
                </a:r>
                <a14:m>
                  <m:oMath xmlns:m="http://schemas.openxmlformats.org/officeDocument/2006/math">
                    <m:r>
                      <a:rPr lang="en-US" sz="7200" b="0" i="1" smtClean="0">
                        <a:latin typeface="Cambria Math" panose="02040503050406030204" pitchFamily="18" charset="0"/>
                        <a:ea typeface="Cambria Math" panose="02040503050406030204" pitchFamily="18" charset="0"/>
                      </a:rPr>
                      <m:t>𝒫</m:t>
                    </m:r>
                  </m:oMath>
                </a14:m>
                <a:r>
                  <a:rPr lang="en-US" sz="7200" b="1" dirty="0"/>
                  <a:t> </a:t>
                </a:r>
                <a:r>
                  <a:rPr lang="en-US" sz="7200" dirty="0"/>
                  <a:t>convex in </a:t>
                </a:r>
                <a14:m>
                  <m:oMath xmlns:m="http://schemas.openxmlformats.org/officeDocument/2006/math">
                    <m:d>
                      <m:dPr>
                        <m:ctrlPr>
                          <a:rPr lang="de-DE" sz="7200" b="0" i="1" smtClean="0">
                            <a:latin typeface="Cambria Math" panose="02040503050406030204" pitchFamily="18" charset="0"/>
                          </a:rPr>
                        </m:ctrlPr>
                      </m:dPr>
                      <m:e>
                        <m:r>
                          <a:rPr lang="de-DE" sz="7200" b="1" i="1" smtClean="0">
                            <a:latin typeface="Cambria Math" panose="02040503050406030204" pitchFamily="18" charset="0"/>
                          </a:rPr>
                          <m:t>𝑭</m:t>
                        </m:r>
                        <m:r>
                          <a:rPr lang="de-DE" sz="7200" b="0" i="1" smtClean="0">
                            <a:latin typeface="Cambria Math" panose="02040503050406030204" pitchFamily="18" charset="0"/>
                          </a:rPr>
                          <m:t>, </m:t>
                        </m:r>
                        <m:r>
                          <a:rPr lang="de-DE" sz="7200" b="0" i="1" smtClean="0">
                            <a:latin typeface="Cambria Math" panose="02040503050406030204" pitchFamily="18" charset="0"/>
                          </a:rPr>
                          <m:t>𝑐𝑜𝑓</m:t>
                        </m:r>
                        <m:r>
                          <a:rPr lang="de-DE" sz="7200" b="1" i="1">
                            <a:latin typeface="Cambria Math" panose="02040503050406030204" pitchFamily="18" charset="0"/>
                          </a:rPr>
                          <m:t>𝑭</m:t>
                        </m:r>
                        <m:r>
                          <a:rPr lang="de-DE" sz="7200" b="0" i="1" smtClean="0">
                            <a:latin typeface="Cambria Math" panose="02040503050406030204" pitchFamily="18" charset="0"/>
                          </a:rPr>
                          <m:t>,</m:t>
                        </m:r>
                        <m:func>
                          <m:funcPr>
                            <m:ctrlPr>
                              <a:rPr lang="de-DE" sz="7200" b="0" i="1" smtClean="0">
                                <a:latin typeface="Cambria Math" panose="02040503050406030204" pitchFamily="18" charset="0"/>
                              </a:rPr>
                            </m:ctrlPr>
                          </m:funcPr>
                          <m:fName>
                            <m:r>
                              <m:rPr>
                                <m:sty m:val="p"/>
                              </m:rPr>
                              <a:rPr lang="de-DE" sz="7200" b="0" i="0" smtClean="0">
                                <a:latin typeface="Cambria Math" panose="02040503050406030204" pitchFamily="18" charset="0"/>
                              </a:rPr>
                              <m:t>det</m:t>
                            </m:r>
                          </m:fName>
                          <m:e>
                            <m:r>
                              <a:rPr lang="de-DE" sz="7200" b="1" i="1">
                                <a:latin typeface="Cambria Math" panose="02040503050406030204" pitchFamily="18" charset="0"/>
                              </a:rPr>
                              <m:t>𝑭</m:t>
                            </m:r>
                          </m:e>
                        </m:func>
                      </m:e>
                    </m:d>
                  </m:oMath>
                </a14:m>
                <a:r>
                  <a:rPr lang="en-US" sz="7200" b="1" dirty="0"/>
                  <a:t>:</a:t>
                </a:r>
              </a:p>
              <a:p>
                <a:pPr lvl="1"/>
                <a:r>
                  <a:rPr lang="en-US" sz="7200" dirty="0"/>
                  <a:t>Polyconvex invariants </a:t>
                </a:r>
              </a:p>
              <a:p>
                <a:pPr lvl="1"/>
                <a:r>
                  <a:rPr lang="en-US" sz="7200" dirty="0"/>
                  <a:t>Convex and non-decreasing activation function (</a:t>
                </a:r>
                <a14:m>
                  <m:oMath xmlns:m="http://schemas.openxmlformats.org/officeDocument/2006/math">
                    <m:r>
                      <a:rPr lang="en-US" sz="7200" i="1" smtClean="0">
                        <a:latin typeface="Cambria Math" panose="02040503050406030204" pitchFamily="18" charset="0"/>
                        <a:ea typeface="Cambria Math" panose="02040503050406030204" pitchFamily="18" charset="0"/>
                      </a:rPr>
                      <m:t>𝒮𝒫</m:t>
                    </m:r>
                  </m:oMath>
                </a14:m>
                <a:r>
                  <a:rPr lang="en-US" sz="7200" dirty="0"/>
                  <a:t>) already in the first hidden layer </a:t>
                </a:r>
              </a:p>
              <a:p>
                <a:pPr lvl="1"/>
                <a:r>
                  <a:rPr lang="en-US" sz="7200" dirty="0"/>
                  <a:t>Non-negative weights</a:t>
                </a:r>
              </a:p>
              <a:p>
                <a:pPr lvl="1">
                  <a:buFont typeface="Wingdings" pitchFamily="2" charset="2"/>
                  <a:buChar char="Ø"/>
                </a:pPr>
                <a:r>
                  <a:rPr lang="en-US" sz="7200" b="1" dirty="0"/>
                  <a:t>ICNN (convex FFNN)</a:t>
                </a:r>
              </a:p>
              <a:p>
                <a:pPr marL="0" indent="0">
                  <a:buNone/>
                </a:pPr>
                <a:r>
                  <a:rPr lang="en-US" sz="7200" b="1" dirty="0"/>
                  <a:t>Which conditions are not fulfilled by the model?</a:t>
                </a:r>
              </a:p>
              <a:p>
                <a:r>
                  <a:rPr lang="en-US" sz="7200" dirty="0"/>
                  <a:t>Growth, normalization condition for energy and stress,   non negativity for energy</a:t>
                </a:r>
                <a:endParaRPr lang="en-US" sz="7200" b="1" dirty="0">
                  <a:solidFill>
                    <a:srgbClr val="FF0000"/>
                  </a:solidFill>
                </a:endParaRPr>
              </a:p>
              <a:p>
                <a:pPr marL="0" indent="0">
                  <a:buNone/>
                </a:pPr>
                <a:r>
                  <a:rPr lang="de-DE" sz="7200" dirty="0" err="1">
                    <a:solidFill>
                      <a:srgbClr val="FF0000"/>
                    </a:solidFill>
                  </a:rPr>
                  <a:t>Should</a:t>
                </a:r>
                <a:r>
                  <a:rPr lang="de-DE" sz="7200" dirty="0">
                    <a:solidFill>
                      <a:srgbClr val="FF0000"/>
                    </a:solidFill>
                  </a:rPr>
                  <a:t> </a:t>
                </a:r>
                <a:r>
                  <a:rPr lang="de-DE" sz="7200" dirty="0" err="1">
                    <a:solidFill>
                      <a:srgbClr val="FF0000"/>
                    </a:solidFill>
                  </a:rPr>
                  <a:t>we</a:t>
                </a:r>
                <a:r>
                  <a:rPr lang="de-DE" sz="7200" dirty="0">
                    <a:solidFill>
                      <a:srgbClr val="FF0000"/>
                    </a:solidFill>
                  </a:rPr>
                  <a:t> </a:t>
                </a:r>
                <a:r>
                  <a:rPr lang="de-DE" sz="7200" dirty="0" err="1">
                    <a:solidFill>
                      <a:srgbClr val="FF0000"/>
                    </a:solidFill>
                  </a:rPr>
                  <a:t>train</a:t>
                </a:r>
                <a:r>
                  <a:rPr lang="de-DE" sz="7200" dirty="0">
                    <a:solidFill>
                      <a:srgbClr val="FF0000"/>
                    </a:solidFill>
                  </a:rPr>
                  <a:t> </a:t>
                </a:r>
                <a:r>
                  <a:rPr lang="de-DE" sz="7200" dirty="0" err="1">
                    <a:solidFill>
                      <a:srgbClr val="FF0000"/>
                    </a:solidFill>
                  </a:rPr>
                  <a:t>the</a:t>
                </a:r>
                <a:r>
                  <a:rPr lang="de-DE" sz="7200" dirty="0">
                    <a:solidFill>
                      <a:srgbClr val="FF0000"/>
                    </a:solidFill>
                  </a:rPr>
                  <a:t> </a:t>
                </a:r>
                <a:r>
                  <a:rPr lang="de-DE" sz="7200" dirty="0" err="1">
                    <a:solidFill>
                      <a:srgbClr val="FF0000"/>
                    </a:solidFill>
                  </a:rPr>
                  <a:t>model</a:t>
                </a:r>
                <a:r>
                  <a:rPr lang="de-DE" sz="7200" dirty="0">
                    <a:solidFill>
                      <a:srgbClr val="FF0000"/>
                    </a:solidFill>
                  </a:rPr>
                  <a:t> </a:t>
                </a:r>
                <a:r>
                  <a:rPr lang="de-DE" sz="7200" dirty="0" err="1">
                    <a:solidFill>
                      <a:srgbClr val="FF0000"/>
                    </a:solidFill>
                  </a:rPr>
                  <a:t>only</a:t>
                </a:r>
                <a:r>
                  <a:rPr lang="de-DE" sz="7200" dirty="0">
                    <a:solidFill>
                      <a:srgbClr val="FF0000"/>
                    </a:solidFill>
                  </a:rPr>
                  <a:t> on </a:t>
                </a:r>
                <a14:m>
                  <m:oMath xmlns:m="http://schemas.openxmlformats.org/officeDocument/2006/math">
                    <m:r>
                      <a:rPr lang="de-DE" sz="7200" b="0" i="1" smtClean="0">
                        <a:solidFill>
                          <a:srgbClr val="FF0000"/>
                        </a:solidFill>
                        <a:latin typeface="Cambria Math" panose="02040503050406030204" pitchFamily="18" charset="0"/>
                      </a:rPr>
                      <m:t>𝑊</m:t>
                    </m:r>
                  </m:oMath>
                </a14:m>
                <a:r>
                  <a:rPr lang="en-US" sz="7200" dirty="0">
                    <a:solidFill>
                      <a:srgbClr val="FF0000"/>
                    </a:solidFill>
                  </a:rPr>
                  <a:t>, only on </a:t>
                </a:r>
                <a14:m>
                  <m:oMath xmlns:m="http://schemas.openxmlformats.org/officeDocument/2006/math">
                    <m:r>
                      <a:rPr lang="de-DE" sz="7200" b="1" i="1" smtClean="0">
                        <a:solidFill>
                          <a:srgbClr val="FF0000"/>
                        </a:solidFill>
                        <a:latin typeface="Cambria Math" panose="02040503050406030204" pitchFamily="18" charset="0"/>
                      </a:rPr>
                      <m:t>𝑷</m:t>
                    </m:r>
                  </m:oMath>
                </a14:m>
                <a:r>
                  <a:rPr lang="en-US" sz="7200" b="1" dirty="0">
                    <a:solidFill>
                      <a:srgbClr val="FF0000"/>
                    </a:solidFill>
                  </a:rPr>
                  <a:t> </a:t>
                </a:r>
                <a:r>
                  <a:rPr lang="en-US" sz="7200" dirty="0">
                    <a:solidFill>
                      <a:srgbClr val="FF0000"/>
                    </a:solidFill>
                  </a:rPr>
                  <a:t>or on both?</a:t>
                </a:r>
              </a:p>
              <a:p>
                <a:pPr marL="0" indent="0">
                  <a:buNone/>
                </a:pPr>
                <a14:m>
                  <m:oMath xmlns:m="http://schemas.openxmlformats.org/officeDocument/2006/math">
                    <m:r>
                      <a:rPr lang="en-US" sz="7200" i="1">
                        <a:latin typeface="Cambria Math" panose="02040503050406030204" pitchFamily="18" charset="0"/>
                        <a:ea typeface="Cambria Math" panose="02040503050406030204" pitchFamily="18" charset="0"/>
                      </a:rPr>
                      <m:t>𝒮𝒫</m:t>
                    </m:r>
                    <m:d>
                      <m:dPr>
                        <m:begChr m:val="["/>
                        <m:endChr m:val="]"/>
                        <m:ctrlPr>
                          <a:rPr lang="en-US" sz="7200" i="1">
                            <a:latin typeface="Cambria Math" panose="02040503050406030204" pitchFamily="18" charset="0"/>
                            <a:ea typeface="Cambria Math" panose="02040503050406030204" pitchFamily="18" charset="0"/>
                          </a:rPr>
                        </m:ctrlPr>
                      </m:dPr>
                      <m:e>
                        <m:r>
                          <a:rPr lang="de-DE" sz="7200" b="0" i="1" smtClean="0">
                            <a:latin typeface="Cambria Math" panose="02040503050406030204" pitchFamily="18" charset="0"/>
                            <a:ea typeface="Cambria Math" panose="02040503050406030204" pitchFamily="18" charset="0"/>
                          </a:rPr>
                          <m:t>16</m:t>
                        </m:r>
                        <m:r>
                          <a:rPr lang="de-DE" sz="7200" i="1">
                            <a:latin typeface="Cambria Math" panose="02040503050406030204" pitchFamily="18" charset="0"/>
                            <a:ea typeface="Cambria Math" panose="02040503050406030204" pitchFamily="18" charset="0"/>
                          </a:rPr>
                          <m:t>,</m:t>
                        </m:r>
                        <m:r>
                          <a:rPr lang="de-DE" sz="7200" b="0" i="1" smtClean="0">
                            <a:latin typeface="Cambria Math" panose="02040503050406030204" pitchFamily="18" charset="0"/>
                            <a:ea typeface="Cambria Math" panose="02040503050406030204" pitchFamily="18" charset="0"/>
                          </a:rPr>
                          <m:t>16</m:t>
                        </m:r>
                      </m:e>
                    </m:d>
                  </m:oMath>
                </a14:m>
                <a:r>
                  <a:rPr lang="en-US" sz="7200" dirty="0"/>
                  <a:t>; 5000 epochs;  </a:t>
                </a:r>
                <a14:m>
                  <m:oMath xmlns:m="http://schemas.openxmlformats.org/officeDocument/2006/math">
                    <m:r>
                      <a:rPr lang="en-US" sz="7200" i="1">
                        <a:latin typeface="Cambria Math" panose="02040503050406030204" pitchFamily="18" charset="0"/>
                        <a:ea typeface="Cambria Math" panose="02040503050406030204" pitchFamily="18" charset="0"/>
                      </a:rPr>
                      <m:t>𝛼</m:t>
                    </m:r>
                  </m:oMath>
                </a14:m>
                <a:r>
                  <a:rPr lang="en-US" sz="7200" dirty="0"/>
                  <a:t>: 0.002</a:t>
                </a:r>
              </a:p>
              <a:p>
                <a:pPr marL="0" indent="0">
                  <a:buNone/>
                </a:pPr>
                <a:endParaRPr lang="en-US" sz="7200" dirty="0">
                  <a:solidFill>
                    <a:srgbClr val="FF0000"/>
                  </a:solidFill>
                </a:endParaRPr>
              </a:p>
              <a:p>
                <a:pPr marL="0" indent="0">
                  <a:buNone/>
                </a:pPr>
                <a:r>
                  <a:rPr lang="en-US" sz="7200" b="1" dirty="0">
                    <a:solidFill>
                      <a:srgbClr val="FF0000"/>
                    </a:solidFill>
                  </a:rPr>
                  <a:t> </a:t>
                </a:r>
              </a:p>
              <a:p>
                <a:endParaRPr lang="en-US" dirty="0"/>
              </a:p>
              <a:p>
                <a:pPr marL="0" indent="0">
                  <a:buNone/>
                </a:pPr>
                <a:endParaRPr lang="en-US" dirty="0"/>
              </a:p>
            </p:txBody>
          </p:sp>
        </mc:Choice>
        <mc:Fallback xmlns="">
          <p:sp>
            <p:nvSpPr>
              <p:cNvPr id="11" name="Inhaltsplatzhalter 2">
                <a:extLst>
                  <a:ext uri="{FF2B5EF4-FFF2-40B4-BE49-F238E27FC236}">
                    <a16:creationId xmlns:a16="http://schemas.microsoft.com/office/drawing/2014/main" id="{DAAE8079-2CB4-BEAA-7369-B1241519D80A}"/>
                  </a:ext>
                </a:extLst>
              </p:cNvPr>
              <p:cNvSpPr>
                <a:spLocks noGrp="1" noRot="1" noChangeAspect="1" noMove="1" noResize="1" noEditPoints="1" noAdjustHandles="1" noChangeArrowheads="1" noChangeShapeType="1" noTextEdit="1"/>
              </p:cNvSpPr>
              <p:nvPr>
                <p:ph idx="1"/>
              </p:nvPr>
            </p:nvSpPr>
            <p:spPr>
              <a:xfrm>
                <a:off x="360000" y="1659724"/>
                <a:ext cx="6573122" cy="5118433"/>
              </a:xfrm>
              <a:blipFill>
                <a:blip r:embed="rId3"/>
                <a:stretch>
                  <a:fillRect l="-2124" t="-2475"/>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B1B319AD-2B7D-E500-A8B0-E3953A696061}"/>
              </a:ext>
            </a:extLst>
          </p:cNvPr>
          <p:cNvSpPr>
            <a:spLocks noGrp="1"/>
          </p:cNvSpPr>
          <p:nvPr>
            <p:ph type="title"/>
          </p:nvPr>
        </p:nvSpPr>
        <p:spPr>
          <a:xfrm>
            <a:off x="360000" y="641275"/>
            <a:ext cx="9696000" cy="1080000"/>
          </a:xfrm>
        </p:spPr>
        <p:txBody>
          <a:bodyPr anchor="t">
            <a:normAutofit/>
          </a:bodyPr>
          <a:lstStyle/>
          <a:p>
            <a:pPr>
              <a:lnSpc>
                <a:spcPct val="100000"/>
              </a:lnSpc>
            </a:pPr>
            <a:r>
              <a:rPr lang="en-US" sz="2800" dirty="0"/>
              <a:t>Physics-augmented neural network - </a:t>
            </a:r>
            <a:br>
              <a:rPr lang="en-US" sz="2800" dirty="0"/>
            </a:br>
            <a:r>
              <a:rPr lang="en-US" sz="2800" dirty="0"/>
              <a:t>Invariant-based PANN model</a:t>
            </a:r>
          </a:p>
        </p:txBody>
      </p:sp>
      <p:sp>
        <p:nvSpPr>
          <p:cNvPr id="4" name="Datumsplatzhalter 3">
            <a:extLst>
              <a:ext uri="{FF2B5EF4-FFF2-40B4-BE49-F238E27FC236}">
                <a16:creationId xmlns:a16="http://schemas.microsoft.com/office/drawing/2014/main" id="{61C12B52-BD6C-9A4D-1B68-AC7EF2C6670C}"/>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6ED4CD01-0FE7-1822-1D93-F947689B384D}"/>
              </a:ext>
            </a:extLst>
          </p:cNvPr>
          <p:cNvSpPr>
            <a:spLocks noGrp="1"/>
          </p:cNvSpPr>
          <p:nvPr>
            <p:ph type="ftr" sz="quarter" idx="11"/>
          </p:nvPr>
        </p:nvSpPr>
        <p:spPr/>
        <p:txBody>
          <a:bodyPr/>
          <a:lstStyle/>
          <a:p>
            <a:r>
              <a:rPr lang="de-DE"/>
              <a:t>L. Demuth</a:t>
            </a:r>
            <a:r>
              <a:rPr lang="de-DE" sz="1000"/>
              <a:t> | Task 3: model implementation</a:t>
            </a:r>
            <a:endParaRPr lang="de-DE" sz="1000" dirty="0"/>
          </a:p>
        </p:txBody>
      </p:sp>
      <p:sp>
        <p:nvSpPr>
          <p:cNvPr id="6" name="Foliennummernplatzhalter 5">
            <a:extLst>
              <a:ext uri="{FF2B5EF4-FFF2-40B4-BE49-F238E27FC236}">
                <a16:creationId xmlns:a16="http://schemas.microsoft.com/office/drawing/2014/main" id="{A3F88B0F-1B5A-C520-598A-F7E89E22118D}"/>
              </a:ext>
            </a:extLst>
          </p:cNvPr>
          <p:cNvSpPr>
            <a:spLocks noGrp="1"/>
          </p:cNvSpPr>
          <p:nvPr>
            <p:ph type="sldNum" sz="quarter" idx="12"/>
          </p:nvPr>
        </p:nvSpPr>
        <p:spPr/>
        <p:txBody>
          <a:bodyPr/>
          <a:lstStyle/>
          <a:p>
            <a:fld id="{DD2F4C09-65E4-4AD7-8D55-83CBD210ED85}" type="slidenum">
              <a:rPr lang="de-DE" smtClean="0"/>
              <a:pPr/>
              <a:t>10</a:t>
            </a:fld>
            <a:endParaRPr lang="de-DE" dirty="0"/>
          </a:p>
        </p:txBody>
      </p:sp>
      <p:pic>
        <p:nvPicPr>
          <p:cNvPr id="9" name="Grafik 8" descr="Ein Bild, das Screenshot, Text, Kreis, Farbigkeit enthält.&#10;&#10;Automatisch generierte Beschreibung">
            <a:extLst>
              <a:ext uri="{FF2B5EF4-FFF2-40B4-BE49-F238E27FC236}">
                <a16:creationId xmlns:a16="http://schemas.microsoft.com/office/drawing/2014/main" id="{32B41F42-9E8A-5093-7499-869C7D276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89000"/>
            <a:ext cx="6308521" cy="3250200"/>
          </a:xfrm>
          <a:prstGeom prst="rect">
            <a:avLst/>
          </a:prstGeom>
        </p:spPr>
      </p:pic>
    </p:spTree>
    <p:extLst>
      <p:ext uri="{BB962C8B-B14F-4D97-AF65-F5344CB8AC3E}">
        <p14:creationId xmlns:p14="http://schemas.microsoft.com/office/powerpoint/2010/main" val="16344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fade">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1" end="1"/>
                                            </p:txEl>
                                          </p:spTgt>
                                        </p:tgtEl>
                                        <p:attrNameLst>
                                          <p:attrName>style.visibility</p:attrName>
                                        </p:attrNameLst>
                                      </p:cBhvr>
                                      <p:to>
                                        <p:strVal val="visible"/>
                                      </p:to>
                                    </p:set>
                                    <p:animEffect transition="in" filter="fade">
                                      <p:cBhvr>
                                        <p:cTn id="12" dur="500"/>
                                        <p:tgtEl>
                                          <p:spTgt spid="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2" end="2"/>
                                            </p:txEl>
                                          </p:spTgt>
                                        </p:tgtEl>
                                        <p:attrNameLst>
                                          <p:attrName>style.visibility</p:attrName>
                                        </p:attrNameLst>
                                      </p:cBhvr>
                                      <p:to>
                                        <p:strVal val="visible"/>
                                      </p:to>
                                    </p:set>
                                    <p:animEffect transition="in" filter="fade">
                                      <p:cBhvr>
                                        <p:cTn id="17" dur="500"/>
                                        <p:tgtEl>
                                          <p:spTgt spid="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3" end="3"/>
                                            </p:txEl>
                                          </p:spTgt>
                                        </p:tgtEl>
                                        <p:attrNameLst>
                                          <p:attrName>style.visibility</p:attrName>
                                        </p:attrNameLst>
                                      </p:cBhvr>
                                      <p:to>
                                        <p:strVal val="visible"/>
                                      </p:to>
                                    </p:set>
                                    <p:animEffect transition="in" filter="fade">
                                      <p:cBhvr>
                                        <p:cTn id="22" dur="500"/>
                                        <p:tgtEl>
                                          <p:spTgt spid="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4" end="4"/>
                                            </p:txEl>
                                          </p:spTgt>
                                        </p:tgtEl>
                                        <p:attrNameLst>
                                          <p:attrName>style.visibility</p:attrName>
                                        </p:attrNameLst>
                                      </p:cBhvr>
                                      <p:to>
                                        <p:strVal val="visible"/>
                                      </p:to>
                                    </p:set>
                                    <p:animEffect transition="in" filter="fade">
                                      <p:cBhvr>
                                        <p:cTn id="27" dur="500"/>
                                        <p:tgtEl>
                                          <p:spTgt spid="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5" end="5"/>
                                            </p:txEl>
                                          </p:spTgt>
                                        </p:tgtEl>
                                        <p:attrNameLst>
                                          <p:attrName>style.visibility</p:attrName>
                                        </p:attrNameLst>
                                      </p:cBhvr>
                                      <p:to>
                                        <p:strVal val="visible"/>
                                      </p:to>
                                    </p:set>
                                    <p:animEffect transition="in" filter="fade">
                                      <p:cBhvr>
                                        <p:cTn id="32" dur="500"/>
                                        <p:tgtEl>
                                          <p:spTgt spid="1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6" end="6"/>
                                            </p:txEl>
                                          </p:spTgt>
                                        </p:tgtEl>
                                        <p:attrNameLst>
                                          <p:attrName>style.visibility</p:attrName>
                                        </p:attrNameLst>
                                      </p:cBhvr>
                                      <p:to>
                                        <p:strVal val="visible"/>
                                      </p:to>
                                    </p:set>
                                    <p:animEffect transition="in" filter="fade">
                                      <p:cBhvr>
                                        <p:cTn id="37" dur="500"/>
                                        <p:tgtEl>
                                          <p:spTgt spid="1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7" end="7"/>
                                            </p:txEl>
                                          </p:spTgt>
                                        </p:tgtEl>
                                        <p:attrNameLst>
                                          <p:attrName>style.visibility</p:attrName>
                                        </p:attrNameLst>
                                      </p:cBhvr>
                                      <p:to>
                                        <p:strVal val="visible"/>
                                      </p:to>
                                    </p:set>
                                    <p:animEffect transition="in" filter="fade">
                                      <p:cBhvr>
                                        <p:cTn id="42" dur="500"/>
                                        <p:tgtEl>
                                          <p:spTgt spid="11">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8" end="8"/>
                                            </p:txEl>
                                          </p:spTgt>
                                        </p:tgtEl>
                                        <p:attrNameLst>
                                          <p:attrName>style.visibility</p:attrName>
                                        </p:attrNameLst>
                                      </p:cBhvr>
                                      <p:to>
                                        <p:strVal val="visible"/>
                                      </p:to>
                                    </p:set>
                                    <p:animEffect transition="in" filter="fade">
                                      <p:cBhvr>
                                        <p:cTn id="47" dur="500"/>
                                        <p:tgtEl>
                                          <p:spTgt spid="11">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9" end="9"/>
                                            </p:txEl>
                                          </p:spTgt>
                                        </p:tgtEl>
                                        <p:attrNameLst>
                                          <p:attrName>style.visibility</p:attrName>
                                        </p:attrNameLst>
                                      </p:cBhvr>
                                      <p:to>
                                        <p:strVal val="visible"/>
                                      </p:to>
                                    </p:set>
                                    <p:animEffect transition="in" filter="fade">
                                      <p:cBhvr>
                                        <p:cTn id="52" dur="500"/>
                                        <p:tgtEl>
                                          <p:spTgt spid="11">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xEl>
                                              <p:pRg st="10" end="10"/>
                                            </p:txEl>
                                          </p:spTgt>
                                        </p:tgtEl>
                                        <p:attrNameLst>
                                          <p:attrName>style.visibility</p:attrName>
                                        </p:attrNameLst>
                                      </p:cBhvr>
                                      <p:to>
                                        <p:strVal val="visible"/>
                                      </p:to>
                                    </p:set>
                                    <p:animEffect transition="in" filter="fade">
                                      <p:cBhvr>
                                        <p:cTn id="57" dur="500"/>
                                        <p:tgtEl>
                                          <p:spTgt spid="11">
                                            <p:txEl>
                                              <p:pRg st="10" end="1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11" end="11"/>
                                            </p:txEl>
                                          </p:spTgt>
                                        </p:tgtEl>
                                        <p:attrNameLst>
                                          <p:attrName>style.visibility</p:attrName>
                                        </p:attrNameLst>
                                      </p:cBhvr>
                                      <p:to>
                                        <p:strVal val="visible"/>
                                      </p:to>
                                    </p:set>
                                    <p:animEffect transition="in" filter="fade">
                                      <p:cBhvr>
                                        <p:cTn id="62" dur="500"/>
                                        <p:tgtEl>
                                          <p:spTgt spid="11">
                                            <p:txEl>
                                              <p:pRg st="11" end="1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DB62-A093-6169-948A-FF54C95DD3E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DC9830-E68B-EC9F-5863-DB056F64C9A6}"/>
              </a:ext>
            </a:extLst>
          </p:cNvPr>
          <p:cNvSpPr>
            <a:spLocks noGrp="1"/>
          </p:cNvSpPr>
          <p:nvPr>
            <p:ph type="title"/>
          </p:nvPr>
        </p:nvSpPr>
        <p:spPr>
          <a:xfrm>
            <a:off x="360000" y="617508"/>
            <a:ext cx="9696000" cy="532318"/>
          </a:xfrm>
        </p:spPr>
        <p:txBody>
          <a:bodyPr anchor="t">
            <a:normAutofit/>
          </a:bodyPr>
          <a:lstStyle/>
          <a:p>
            <a:pPr>
              <a:lnSpc>
                <a:spcPct val="100000"/>
              </a:lnSpc>
            </a:pPr>
            <a:r>
              <a:rPr lang="en-US" sz="2800" dirty="0"/>
              <a:t>Influence of loss function on results</a:t>
            </a:r>
          </a:p>
        </p:txBody>
      </p:sp>
      <p:sp>
        <p:nvSpPr>
          <p:cNvPr id="4" name="Datumsplatzhalter 3">
            <a:extLst>
              <a:ext uri="{FF2B5EF4-FFF2-40B4-BE49-F238E27FC236}">
                <a16:creationId xmlns:a16="http://schemas.microsoft.com/office/drawing/2014/main" id="{DD4F3B50-218F-1714-26C2-A123C4BF533C}"/>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B1FA749F-E55E-90BD-4611-565195A8F335}"/>
              </a:ext>
            </a:extLst>
          </p:cNvPr>
          <p:cNvSpPr>
            <a:spLocks noGrp="1"/>
          </p:cNvSpPr>
          <p:nvPr>
            <p:ph type="ftr" sz="quarter" idx="11"/>
          </p:nvPr>
        </p:nvSpPr>
        <p:spPr/>
        <p:txBody>
          <a:bodyPr/>
          <a:lstStyle/>
          <a:p>
            <a:r>
              <a:rPr lang="de-DE"/>
              <a:t>L. Demuth</a:t>
            </a:r>
            <a:r>
              <a:rPr lang="de-DE" sz="1000"/>
              <a:t> | Task 3: Results</a:t>
            </a:r>
            <a:endParaRPr lang="de-DE" sz="1000" dirty="0"/>
          </a:p>
        </p:txBody>
      </p:sp>
      <p:sp>
        <p:nvSpPr>
          <p:cNvPr id="6" name="Foliennummernplatzhalter 5">
            <a:extLst>
              <a:ext uri="{FF2B5EF4-FFF2-40B4-BE49-F238E27FC236}">
                <a16:creationId xmlns:a16="http://schemas.microsoft.com/office/drawing/2014/main" id="{8FB9D748-BAE1-3C3B-ABD3-E7A30590A0D5}"/>
              </a:ext>
            </a:extLst>
          </p:cNvPr>
          <p:cNvSpPr>
            <a:spLocks noGrp="1"/>
          </p:cNvSpPr>
          <p:nvPr>
            <p:ph type="sldNum" sz="quarter" idx="12"/>
          </p:nvPr>
        </p:nvSpPr>
        <p:spPr/>
        <p:txBody>
          <a:bodyPr/>
          <a:lstStyle/>
          <a:p>
            <a:fld id="{DD2F4C09-65E4-4AD7-8D55-83CBD210ED85}" type="slidenum">
              <a:rPr lang="de-DE" smtClean="0"/>
              <a:pPr/>
              <a:t>11</a:t>
            </a:fld>
            <a:endParaRPr lang="de-DE" dirty="0"/>
          </a:p>
        </p:txBody>
      </p:sp>
      <p:grpSp>
        <p:nvGrpSpPr>
          <p:cNvPr id="50" name="Gruppieren 49">
            <a:extLst>
              <a:ext uri="{FF2B5EF4-FFF2-40B4-BE49-F238E27FC236}">
                <a16:creationId xmlns:a16="http://schemas.microsoft.com/office/drawing/2014/main" id="{1F531386-0D92-87AB-7C04-3A234C483C55}"/>
              </a:ext>
            </a:extLst>
          </p:cNvPr>
          <p:cNvGrpSpPr/>
          <p:nvPr/>
        </p:nvGrpSpPr>
        <p:grpSpPr>
          <a:xfrm>
            <a:off x="277381" y="1370499"/>
            <a:ext cx="10871676" cy="1653023"/>
            <a:chOff x="264324" y="1122891"/>
            <a:chExt cx="11496000" cy="1946110"/>
          </a:xfrm>
        </p:grpSpPr>
        <p:sp>
          <p:nvSpPr>
            <p:cNvPr id="37" name="Abgerundetes Rechteck 36">
              <a:extLst>
                <a:ext uri="{FF2B5EF4-FFF2-40B4-BE49-F238E27FC236}">
                  <a16:creationId xmlns:a16="http://schemas.microsoft.com/office/drawing/2014/main" id="{75176D90-3D02-372E-1C70-B62B5795B8D1}"/>
                </a:ext>
              </a:extLst>
            </p:cNvPr>
            <p:cNvSpPr/>
            <p:nvPr/>
          </p:nvSpPr>
          <p:spPr>
            <a:xfrm>
              <a:off x="264324" y="1122891"/>
              <a:ext cx="11496000" cy="1946110"/>
            </a:xfrm>
            <a:prstGeom prst="roundRect">
              <a:avLst/>
            </a:prstGeom>
            <a:solidFill>
              <a:schemeClr val="accent5">
                <a:alpha val="310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EAAB2BCC-102E-C1D6-5B82-78468935431D}"/>
                </a:ext>
              </a:extLst>
            </p:cNvPr>
            <p:cNvGrpSpPr/>
            <p:nvPr/>
          </p:nvGrpSpPr>
          <p:grpSpPr>
            <a:xfrm>
              <a:off x="438680" y="1201045"/>
              <a:ext cx="11147287" cy="1813798"/>
              <a:chOff x="473150" y="2926232"/>
              <a:chExt cx="11147287" cy="1813798"/>
            </a:xfrm>
          </p:grpSpPr>
          <p:pic>
            <p:nvPicPr>
              <p:cNvPr id="25" name="Grafik 24" descr="Ein Bild, das Diagramm, Reihe, Text, Steigung enthält.&#10;&#10;Automatisch generierte Beschreibung">
                <a:extLst>
                  <a:ext uri="{FF2B5EF4-FFF2-40B4-BE49-F238E27FC236}">
                    <a16:creationId xmlns:a16="http://schemas.microsoft.com/office/drawing/2014/main" id="{C85F0D2E-ECF6-1E50-1FC3-777472BB769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203923" y="2929430"/>
                <a:ext cx="2160000" cy="1800000"/>
              </a:xfrm>
              <a:prstGeom prst="rect">
                <a:avLst/>
              </a:prstGeom>
              <a:effectLst>
                <a:softEdge rad="25400"/>
              </a:effectLst>
            </p:spPr>
          </p:pic>
          <p:pic>
            <p:nvPicPr>
              <p:cNvPr id="27" name="Grafik 26" descr="Ein Bild, das Text, Diagramm, Reihe, Screenshot enthält.&#10;&#10;Automatisch generierte Beschreibung">
                <a:extLst>
                  <a:ext uri="{FF2B5EF4-FFF2-40B4-BE49-F238E27FC236}">
                    <a16:creationId xmlns:a16="http://schemas.microsoft.com/office/drawing/2014/main" id="{99860669-4B21-CA34-0955-586D7291B1A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709079" y="2926232"/>
                <a:ext cx="2160000" cy="1800000"/>
              </a:xfrm>
              <a:prstGeom prst="rect">
                <a:avLst/>
              </a:prstGeom>
              <a:effectLst>
                <a:softEdge rad="25400"/>
              </a:effectLst>
            </p:spPr>
          </p:pic>
          <p:pic>
            <p:nvPicPr>
              <p:cNvPr id="29" name="Grafik 28" descr="Ein Bild, das Text, Reihe, Diagramm, Schrift enthält.&#10;&#10;Automatisch generierte Beschreibung">
                <a:extLst>
                  <a:ext uri="{FF2B5EF4-FFF2-40B4-BE49-F238E27FC236}">
                    <a16:creationId xmlns:a16="http://schemas.microsoft.com/office/drawing/2014/main" id="{0F8A32C4-F243-ECDF-02AC-27CA207F9BB8}"/>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460437" y="2929430"/>
                <a:ext cx="2160000" cy="1800000"/>
              </a:xfrm>
              <a:prstGeom prst="rect">
                <a:avLst/>
              </a:prstGeom>
              <a:effectLst>
                <a:softEdge rad="25400"/>
              </a:effectLst>
            </p:spPr>
          </p:pic>
          <p:pic>
            <p:nvPicPr>
              <p:cNvPr id="31" name="Grafik 30" descr="Ein Bild, das Text, Reihe, Diagramm, Schrift enthält.&#10;&#10;Automatisch generierte Beschreibung">
                <a:extLst>
                  <a:ext uri="{FF2B5EF4-FFF2-40B4-BE49-F238E27FC236}">
                    <a16:creationId xmlns:a16="http://schemas.microsoft.com/office/drawing/2014/main" id="{9A82CE74-3173-9277-17DD-BFE80025C0EE}"/>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971237" y="2938755"/>
                <a:ext cx="2160000" cy="1801275"/>
              </a:xfrm>
              <a:prstGeom prst="rect">
                <a:avLst/>
              </a:prstGeom>
              <a:effectLst>
                <a:softEdge rad="25400"/>
              </a:effectLst>
            </p:spPr>
          </p:pic>
          <p:pic>
            <p:nvPicPr>
              <p:cNvPr id="33" name="Grafik 32" descr="Ein Bild, das Text, Diagramm, Reihe enthält.&#10;&#10;Automatisch generierte Beschreibung">
                <a:extLst>
                  <a:ext uri="{FF2B5EF4-FFF2-40B4-BE49-F238E27FC236}">
                    <a16:creationId xmlns:a16="http://schemas.microsoft.com/office/drawing/2014/main" id="{2FC4C78B-BC22-06CE-2F68-425282BC43AC}"/>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73150" y="2938756"/>
                <a:ext cx="2160000" cy="1800000"/>
              </a:xfrm>
              <a:prstGeom prst="rect">
                <a:avLst/>
              </a:prstGeom>
              <a:effectLst>
                <a:softEdge rad="25400"/>
              </a:effectLst>
            </p:spPr>
          </p:pic>
        </p:grpSp>
      </p:grpSp>
      <p:grpSp>
        <p:nvGrpSpPr>
          <p:cNvPr id="51" name="Gruppieren 50">
            <a:extLst>
              <a:ext uri="{FF2B5EF4-FFF2-40B4-BE49-F238E27FC236}">
                <a16:creationId xmlns:a16="http://schemas.microsoft.com/office/drawing/2014/main" id="{87688DA8-4638-4571-A16A-1D90B83F54F2}"/>
              </a:ext>
            </a:extLst>
          </p:cNvPr>
          <p:cNvGrpSpPr/>
          <p:nvPr/>
        </p:nvGrpSpPr>
        <p:grpSpPr>
          <a:xfrm>
            <a:off x="262314" y="3121031"/>
            <a:ext cx="10869666" cy="1653023"/>
            <a:chOff x="187697" y="3087618"/>
            <a:chExt cx="11496000" cy="1946110"/>
          </a:xfrm>
        </p:grpSpPr>
        <p:sp>
          <p:nvSpPr>
            <p:cNvPr id="48" name="Abgerundetes Rechteck 47">
              <a:extLst>
                <a:ext uri="{FF2B5EF4-FFF2-40B4-BE49-F238E27FC236}">
                  <a16:creationId xmlns:a16="http://schemas.microsoft.com/office/drawing/2014/main" id="{2D33E2CE-0862-4B09-A324-7A507272EE19}"/>
                </a:ext>
              </a:extLst>
            </p:cNvPr>
            <p:cNvSpPr/>
            <p:nvPr/>
          </p:nvSpPr>
          <p:spPr>
            <a:xfrm>
              <a:off x="187697" y="3087618"/>
              <a:ext cx="11496000" cy="1946110"/>
            </a:xfrm>
            <a:prstGeom prst="roundRect">
              <a:avLst/>
            </a:prstGeom>
            <a:solidFill>
              <a:schemeClr val="accent5">
                <a:alpha val="310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ieren 48">
              <a:extLst>
                <a:ext uri="{FF2B5EF4-FFF2-40B4-BE49-F238E27FC236}">
                  <a16:creationId xmlns:a16="http://schemas.microsoft.com/office/drawing/2014/main" id="{2CB5A965-E761-F452-9629-147282E9B7C5}"/>
                </a:ext>
              </a:extLst>
            </p:cNvPr>
            <p:cNvGrpSpPr/>
            <p:nvPr/>
          </p:nvGrpSpPr>
          <p:grpSpPr>
            <a:xfrm>
              <a:off x="386333" y="3139830"/>
              <a:ext cx="11104660" cy="1841685"/>
              <a:chOff x="360000" y="3117994"/>
              <a:chExt cx="11104660" cy="1841685"/>
            </a:xfrm>
          </p:grpSpPr>
          <p:pic>
            <p:nvPicPr>
              <p:cNvPr id="39" name="Grafik 38" descr="Ein Bild, das Text, Reihe, Diagramm, Screenshot enthält.&#10;&#10;Automatisch generierte Beschreibung">
                <a:extLst>
                  <a:ext uri="{FF2B5EF4-FFF2-40B4-BE49-F238E27FC236}">
                    <a16:creationId xmlns:a16="http://schemas.microsoft.com/office/drawing/2014/main" id="{4013AD24-3888-DE0D-DDEC-04621A1D8F0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7060881" y="3119638"/>
                <a:ext cx="2160000" cy="1800000"/>
              </a:xfrm>
              <a:prstGeom prst="rect">
                <a:avLst/>
              </a:prstGeom>
              <a:effectLst>
                <a:softEdge rad="25400"/>
              </a:effectLst>
            </p:spPr>
          </p:pic>
          <p:pic>
            <p:nvPicPr>
              <p:cNvPr id="41" name="Grafik 40" descr="Ein Bild, das Text, Diagramm, Reihe, Screenshot enthält.&#10;&#10;Automatisch generierte Beschreibung">
                <a:extLst>
                  <a:ext uri="{FF2B5EF4-FFF2-40B4-BE49-F238E27FC236}">
                    <a16:creationId xmlns:a16="http://schemas.microsoft.com/office/drawing/2014/main" id="{8A586021-F26A-67B7-71D6-ACA51670F895}"/>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2593627" y="3159679"/>
                <a:ext cx="2160000" cy="1800000"/>
              </a:xfrm>
              <a:prstGeom prst="rect">
                <a:avLst/>
              </a:prstGeom>
              <a:effectLst>
                <a:softEdge rad="25400"/>
              </a:effectLst>
            </p:spPr>
          </p:pic>
          <p:pic>
            <p:nvPicPr>
              <p:cNvPr id="43" name="Grafik 42" descr="Ein Bild, das Text, Reihe, Diagramm, Screenshot enthält.&#10;&#10;Automatisch generierte Beschreibung">
                <a:extLst>
                  <a:ext uri="{FF2B5EF4-FFF2-40B4-BE49-F238E27FC236}">
                    <a16:creationId xmlns:a16="http://schemas.microsoft.com/office/drawing/2014/main" id="{A0B25246-BA34-233C-028D-47C3E57B3742}"/>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9304660" y="3117994"/>
                <a:ext cx="2160000" cy="1800000"/>
              </a:xfrm>
              <a:prstGeom prst="rect">
                <a:avLst/>
              </a:prstGeom>
              <a:effectLst>
                <a:softEdge rad="25400"/>
              </a:effectLst>
            </p:spPr>
          </p:pic>
          <p:pic>
            <p:nvPicPr>
              <p:cNvPr id="45" name="Grafik 44" descr="Ein Bild, das Text, Reihe, Diagramm, Steigung enthält.&#10;&#10;Automatisch generierte Beschreibung">
                <a:extLst>
                  <a:ext uri="{FF2B5EF4-FFF2-40B4-BE49-F238E27FC236}">
                    <a16:creationId xmlns:a16="http://schemas.microsoft.com/office/drawing/2014/main" id="{E419ECC8-6467-1B88-C34B-EB05E923FCA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4827254" y="3159679"/>
                <a:ext cx="2160000" cy="1800000"/>
              </a:xfrm>
              <a:prstGeom prst="rect">
                <a:avLst/>
              </a:prstGeom>
              <a:effectLst>
                <a:softEdge rad="25400"/>
              </a:effectLst>
            </p:spPr>
          </p:pic>
          <p:pic>
            <p:nvPicPr>
              <p:cNvPr id="47" name="Grafik 46" descr="Ein Bild, das Text, Diagramm, Reihe, Schrift enthält.&#10;&#10;Automatisch generierte Beschreibung">
                <a:extLst>
                  <a:ext uri="{FF2B5EF4-FFF2-40B4-BE49-F238E27FC236}">
                    <a16:creationId xmlns:a16="http://schemas.microsoft.com/office/drawing/2014/main" id="{B5F8F413-C545-99B9-E89D-FCFE36F9D060}"/>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360000" y="3139286"/>
                <a:ext cx="2160000" cy="1801274"/>
              </a:xfrm>
              <a:prstGeom prst="rect">
                <a:avLst/>
              </a:prstGeom>
              <a:effectLst>
                <a:softEdge rad="25400"/>
              </a:effectLst>
            </p:spPr>
          </p:pic>
        </p:grpSp>
      </p:grpSp>
      <p:grpSp>
        <p:nvGrpSpPr>
          <p:cNvPr id="72" name="Gruppieren 71">
            <a:extLst>
              <a:ext uri="{FF2B5EF4-FFF2-40B4-BE49-F238E27FC236}">
                <a16:creationId xmlns:a16="http://schemas.microsoft.com/office/drawing/2014/main" id="{4F99520C-79C6-2720-122A-C832823B7385}"/>
              </a:ext>
            </a:extLst>
          </p:cNvPr>
          <p:cNvGrpSpPr/>
          <p:nvPr/>
        </p:nvGrpSpPr>
        <p:grpSpPr>
          <a:xfrm>
            <a:off x="243910" y="4901717"/>
            <a:ext cx="10871676" cy="1653023"/>
            <a:chOff x="262314" y="4681675"/>
            <a:chExt cx="10871676" cy="1653023"/>
          </a:xfrm>
        </p:grpSpPr>
        <p:sp>
          <p:nvSpPr>
            <p:cNvPr id="53" name="Abgerundetes Rechteck 52">
              <a:extLst>
                <a:ext uri="{FF2B5EF4-FFF2-40B4-BE49-F238E27FC236}">
                  <a16:creationId xmlns:a16="http://schemas.microsoft.com/office/drawing/2014/main" id="{72BD362C-5E15-22A7-B2D8-C4CB962477FC}"/>
                </a:ext>
              </a:extLst>
            </p:cNvPr>
            <p:cNvSpPr/>
            <p:nvPr/>
          </p:nvSpPr>
          <p:spPr>
            <a:xfrm>
              <a:off x="262314" y="4681675"/>
              <a:ext cx="10871676" cy="1653023"/>
            </a:xfrm>
            <a:prstGeom prst="roundRect">
              <a:avLst/>
            </a:prstGeom>
            <a:solidFill>
              <a:srgbClr val="4B4B4B">
                <a:alpha val="1549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fik 60" descr="Ein Bild, das Text, Reihe, Diagramm, Steigung enthält.&#10;&#10;Automatisch generierte Beschreibung">
              <a:extLst>
                <a:ext uri="{FF2B5EF4-FFF2-40B4-BE49-F238E27FC236}">
                  <a16:creationId xmlns:a16="http://schemas.microsoft.com/office/drawing/2014/main" id="{9BDD5ED0-4262-0F14-6D08-C71477E534AC}"/>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6772575" y="4734550"/>
              <a:ext cx="2041200" cy="1530000"/>
            </a:xfrm>
            <a:prstGeom prst="rect">
              <a:avLst/>
            </a:prstGeom>
            <a:effectLst>
              <a:softEdge rad="25400"/>
            </a:effectLst>
          </p:spPr>
        </p:pic>
        <p:pic>
          <p:nvPicPr>
            <p:cNvPr id="63" name="Grafik 62" descr="Ein Bild, das Text, Diagramm, Reihe, Screenshot enthält.&#10;&#10;Automatisch generierte Beschreibung">
              <a:extLst>
                <a:ext uri="{FF2B5EF4-FFF2-40B4-BE49-F238E27FC236}">
                  <a16:creationId xmlns:a16="http://schemas.microsoft.com/office/drawing/2014/main" id="{5314C450-A462-760C-7C37-4214EBA2FCC5}"/>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543711" y="4745160"/>
              <a:ext cx="2041200" cy="1530000"/>
            </a:xfrm>
            <a:prstGeom prst="rect">
              <a:avLst/>
            </a:prstGeom>
            <a:effectLst>
              <a:softEdge rad="25400"/>
            </a:effectLst>
          </p:spPr>
        </p:pic>
        <p:pic>
          <p:nvPicPr>
            <p:cNvPr id="65" name="Grafik 64" descr="Ein Bild, das Reihe, Text, Diagramm, Steigung enthält.&#10;&#10;Automatisch generierte Beschreibung">
              <a:extLst>
                <a:ext uri="{FF2B5EF4-FFF2-40B4-BE49-F238E27FC236}">
                  <a16:creationId xmlns:a16="http://schemas.microsoft.com/office/drawing/2014/main" id="{DDC0F03E-EF1A-04A4-7D1D-79C55ED381A8}"/>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8887007" y="4752936"/>
              <a:ext cx="2041200" cy="1530000"/>
            </a:xfrm>
            <a:prstGeom prst="rect">
              <a:avLst/>
            </a:prstGeom>
            <a:effectLst>
              <a:softEdge rad="25400"/>
            </a:effectLst>
          </p:spPr>
        </p:pic>
        <p:pic>
          <p:nvPicPr>
            <p:cNvPr id="67" name="Grafik 66" descr="Ein Bild, das Text, Reihe, Diagramm, Schrift enthält.&#10;&#10;Automatisch generierte Beschreibung">
              <a:extLst>
                <a:ext uri="{FF2B5EF4-FFF2-40B4-BE49-F238E27FC236}">
                  <a16:creationId xmlns:a16="http://schemas.microsoft.com/office/drawing/2014/main" id="{FABFDA74-392B-8944-C278-275FE8CB5F2C}"/>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4658143" y="4738543"/>
              <a:ext cx="2041200" cy="1530000"/>
            </a:xfrm>
            <a:prstGeom prst="rect">
              <a:avLst/>
            </a:prstGeom>
            <a:effectLst>
              <a:softEdge rad="25400"/>
            </a:effectLst>
          </p:spPr>
        </p:pic>
        <p:pic>
          <p:nvPicPr>
            <p:cNvPr id="69" name="Grafik 68" descr="Ein Bild, das Text, Diagramm, Reihe, Schrift enthält.&#10;&#10;Automatisch generierte Beschreibung">
              <a:extLst>
                <a:ext uri="{FF2B5EF4-FFF2-40B4-BE49-F238E27FC236}">
                  <a16:creationId xmlns:a16="http://schemas.microsoft.com/office/drawing/2014/main" id="{E8EF74FD-1893-E24F-A74C-6D8A7128DC72}"/>
                </a:ext>
              </a:extLst>
            </p:cNvPr>
            <p:cNvPicPr>
              <a:picLocks/>
            </p:cNvPicPr>
            <p:nvPr/>
          </p:nvPicPr>
          <p:blipFill>
            <a:blip r:embed="rId17">
              <a:extLst>
                <a:ext uri="{28A0092B-C50C-407E-A947-70E740481C1C}">
                  <a14:useLocalDpi xmlns:a14="http://schemas.microsoft.com/office/drawing/2010/main" val="0"/>
                </a:ext>
              </a:extLst>
            </a:blip>
            <a:stretch>
              <a:fillRect/>
            </a:stretch>
          </p:blipFill>
          <p:spPr>
            <a:xfrm>
              <a:off x="452139" y="4743186"/>
              <a:ext cx="2041200" cy="1530000"/>
            </a:xfrm>
            <a:prstGeom prst="rect">
              <a:avLst/>
            </a:prstGeom>
            <a:effectLst>
              <a:softEdge rad="25400"/>
            </a:effectLst>
          </p:spPr>
        </p:pic>
      </p:grpSp>
      <p:sp>
        <p:nvSpPr>
          <p:cNvPr id="73" name="Textfeld 72">
            <a:extLst>
              <a:ext uri="{FF2B5EF4-FFF2-40B4-BE49-F238E27FC236}">
                <a16:creationId xmlns:a16="http://schemas.microsoft.com/office/drawing/2014/main" id="{C662BC66-A640-BF13-B683-6BF24E2481FD}"/>
              </a:ext>
            </a:extLst>
          </p:cNvPr>
          <p:cNvSpPr txBox="1"/>
          <p:nvPr/>
        </p:nvSpPr>
        <p:spPr>
          <a:xfrm>
            <a:off x="11051255" y="2027733"/>
            <a:ext cx="1263328" cy="338554"/>
          </a:xfrm>
          <a:prstGeom prst="rect">
            <a:avLst/>
          </a:prstGeom>
          <a:noFill/>
        </p:spPr>
        <p:txBody>
          <a:bodyPr wrap="square" rtlCol="0">
            <a:spAutoFit/>
          </a:bodyPr>
          <a:lstStyle/>
          <a:p>
            <a:r>
              <a:rPr lang="en-US" sz="1600" dirty="0"/>
              <a:t>Train on W</a:t>
            </a:r>
          </a:p>
        </p:txBody>
      </p:sp>
      <p:sp>
        <p:nvSpPr>
          <p:cNvPr id="74" name="Textfeld 73">
            <a:extLst>
              <a:ext uri="{FF2B5EF4-FFF2-40B4-BE49-F238E27FC236}">
                <a16:creationId xmlns:a16="http://schemas.microsoft.com/office/drawing/2014/main" id="{48CDBC9C-FF71-0858-890B-E2E90ABCB624}"/>
              </a:ext>
            </a:extLst>
          </p:cNvPr>
          <p:cNvSpPr txBox="1"/>
          <p:nvPr/>
        </p:nvSpPr>
        <p:spPr>
          <a:xfrm>
            <a:off x="11051255" y="3723618"/>
            <a:ext cx="1263328" cy="338554"/>
          </a:xfrm>
          <a:prstGeom prst="rect">
            <a:avLst/>
          </a:prstGeom>
          <a:noFill/>
        </p:spPr>
        <p:txBody>
          <a:bodyPr wrap="square" rtlCol="0">
            <a:spAutoFit/>
          </a:bodyPr>
          <a:lstStyle/>
          <a:p>
            <a:r>
              <a:rPr lang="en-US" sz="1600" dirty="0"/>
              <a:t>Train on P</a:t>
            </a:r>
          </a:p>
        </p:txBody>
      </p:sp>
      <p:sp>
        <p:nvSpPr>
          <p:cNvPr id="75" name="Textfeld 74">
            <a:extLst>
              <a:ext uri="{FF2B5EF4-FFF2-40B4-BE49-F238E27FC236}">
                <a16:creationId xmlns:a16="http://schemas.microsoft.com/office/drawing/2014/main" id="{069C54AA-E564-BCD6-493F-602C26C4FF5A}"/>
              </a:ext>
            </a:extLst>
          </p:cNvPr>
          <p:cNvSpPr txBox="1"/>
          <p:nvPr/>
        </p:nvSpPr>
        <p:spPr>
          <a:xfrm>
            <a:off x="11126601" y="5474150"/>
            <a:ext cx="1263328" cy="584775"/>
          </a:xfrm>
          <a:prstGeom prst="rect">
            <a:avLst/>
          </a:prstGeom>
          <a:noFill/>
        </p:spPr>
        <p:txBody>
          <a:bodyPr wrap="square" rtlCol="0">
            <a:spAutoFit/>
          </a:bodyPr>
          <a:lstStyle/>
          <a:p>
            <a:r>
              <a:rPr lang="en-US" sz="1600" dirty="0"/>
              <a:t>Train on both</a:t>
            </a:r>
          </a:p>
        </p:txBody>
      </p:sp>
      <p:sp>
        <p:nvSpPr>
          <p:cNvPr id="76" name="Textfeld 75">
            <a:extLst>
              <a:ext uri="{FF2B5EF4-FFF2-40B4-BE49-F238E27FC236}">
                <a16:creationId xmlns:a16="http://schemas.microsoft.com/office/drawing/2014/main" id="{3C958B3A-09A4-DCA5-619F-9177F18FE135}"/>
              </a:ext>
            </a:extLst>
          </p:cNvPr>
          <p:cNvSpPr txBox="1"/>
          <p:nvPr/>
        </p:nvSpPr>
        <p:spPr>
          <a:xfrm>
            <a:off x="1122166" y="973382"/>
            <a:ext cx="1263328" cy="338554"/>
          </a:xfrm>
          <a:prstGeom prst="rect">
            <a:avLst/>
          </a:prstGeom>
          <a:noFill/>
        </p:spPr>
        <p:txBody>
          <a:bodyPr wrap="square" rtlCol="0">
            <a:spAutoFit/>
          </a:bodyPr>
          <a:lstStyle/>
          <a:p>
            <a:r>
              <a:rPr lang="en-US" sz="1600" dirty="0"/>
              <a:t>Uniaxial</a:t>
            </a:r>
          </a:p>
        </p:txBody>
      </p:sp>
      <p:sp>
        <p:nvSpPr>
          <p:cNvPr id="77" name="Textfeld 76">
            <a:extLst>
              <a:ext uri="{FF2B5EF4-FFF2-40B4-BE49-F238E27FC236}">
                <a16:creationId xmlns:a16="http://schemas.microsoft.com/office/drawing/2014/main" id="{0A9B01F4-B765-1C15-6545-1C79069459D2}"/>
              </a:ext>
            </a:extLst>
          </p:cNvPr>
          <p:cNvSpPr txBox="1"/>
          <p:nvPr/>
        </p:nvSpPr>
        <p:spPr>
          <a:xfrm>
            <a:off x="3303179" y="973382"/>
            <a:ext cx="1263328" cy="338554"/>
          </a:xfrm>
          <a:prstGeom prst="rect">
            <a:avLst/>
          </a:prstGeom>
          <a:noFill/>
        </p:spPr>
        <p:txBody>
          <a:bodyPr wrap="square" rtlCol="0">
            <a:spAutoFit/>
          </a:bodyPr>
          <a:lstStyle/>
          <a:p>
            <a:r>
              <a:rPr lang="en-US" sz="1600" dirty="0"/>
              <a:t>Biaxial</a:t>
            </a:r>
          </a:p>
        </p:txBody>
      </p:sp>
      <p:sp>
        <p:nvSpPr>
          <p:cNvPr id="78" name="Textfeld 77">
            <a:extLst>
              <a:ext uri="{FF2B5EF4-FFF2-40B4-BE49-F238E27FC236}">
                <a16:creationId xmlns:a16="http://schemas.microsoft.com/office/drawing/2014/main" id="{5248235E-652D-5D6A-80FC-1AA3D398477F}"/>
              </a:ext>
            </a:extLst>
          </p:cNvPr>
          <p:cNvSpPr txBox="1"/>
          <p:nvPr/>
        </p:nvSpPr>
        <p:spPr>
          <a:xfrm>
            <a:off x="5533597" y="973382"/>
            <a:ext cx="1263328" cy="338554"/>
          </a:xfrm>
          <a:prstGeom prst="rect">
            <a:avLst/>
          </a:prstGeom>
          <a:noFill/>
        </p:spPr>
        <p:txBody>
          <a:bodyPr wrap="square" rtlCol="0">
            <a:spAutoFit/>
          </a:bodyPr>
          <a:lstStyle/>
          <a:p>
            <a:r>
              <a:rPr lang="en-US" sz="1600" dirty="0"/>
              <a:t>Shear</a:t>
            </a:r>
          </a:p>
        </p:txBody>
      </p:sp>
      <p:sp>
        <p:nvSpPr>
          <p:cNvPr id="79" name="Textfeld 78">
            <a:extLst>
              <a:ext uri="{FF2B5EF4-FFF2-40B4-BE49-F238E27FC236}">
                <a16:creationId xmlns:a16="http://schemas.microsoft.com/office/drawing/2014/main" id="{1264E091-A9E7-78A8-4E08-CB4FA5AD278E}"/>
              </a:ext>
            </a:extLst>
          </p:cNvPr>
          <p:cNvSpPr txBox="1"/>
          <p:nvPr/>
        </p:nvSpPr>
        <p:spPr>
          <a:xfrm>
            <a:off x="7393324" y="973382"/>
            <a:ext cx="1263328" cy="338554"/>
          </a:xfrm>
          <a:prstGeom prst="rect">
            <a:avLst/>
          </a:prstGeom>
          <a:noFill/>
        </p:spPr>
        <p:txBody>
          <a:bodyPr wrap="square" rtlCol="0">
            <a:spAutoFit/>
          </a:bodyPr>
          <a:lstStyle/>
          <a:p>
            <a:r>
              <a:rPr lang="en-US" sz="1600" dirty="0"/>
              <a:t>Biaxial test</a:t>
            </a:r>
          </a:p>
        </p:txBody>
      </p:sp>
      <p:sp>
        <p:nvSpPr>
          <p:cNvPr id="80" name="Textfeld 79">
            <a:extLst>
              <a:ext uri="{FF2B5EF4-FFF2-40B4-BE49-F238E27FC236}">
                <a16:creationId xmlns:a16="http://schemas.microsoft.com/office/drawing/2014/main" id="{6960D6D4-C700-2F4C-C3E9-1836CC8DE843}"/>
              </a:ext>
            </a:extLst>
          </p:cNvPr>
          <p:cNvSpPr txBox="1"/>
          <p:nvPr/>
        </p:nvSpPr>
        <p:spPr>
          <a:xfrm>
            <a:off x="9336000" y="973382"/>
            <a:ext cx="1263328" cy="338554"/>
          </a:xfrm>
          <a:prstGeom prst="rect">
            <a:avLst/>
          </a:prstGeom>
          <a:noFill/>
        </p:spPr>
        <p:txBody>
          <a:bodyPr wrap="square" rtlCol="0">
            <a:spAutoFit/>
          </a:bodyPr>
          <a:lstStyle/>
          <a:p>
            <a:r>
              <a:rPr lang="en-US" sz="1600" dirty="0"/>
              <a:t>Mixed test</a:t>
            </a:r>
          </a:p>
        </p:txBody>
      </p:sp>
      <p:grpSp>
        <p:nvGrpSpPr>
          <p:cNvPr id="8" name="Gruppieren 7">
            <a:extLst>
              <a:ext uri="{FF2B5EF4-FFF2-40B4-BE49-F238E27FC236}">
                <a16:creationId xmlns:a16="http://schemas.microsoft.com/office/drawing/2014/main" id="{571C41C3-DC6E-B9F2-CF14-9B0283136603}"/>
              </a:ext>
            </a:extLst>
          </p:cNvPr>
          <p:cNvGrpSpPr/>
          <p:nvPr/>
        </p:nvGrpSpPr>
        <p:grpSpPr>
          <a:xfrm>
            <a:off x="-9744000" y="3495650"/>
            <a:ext cx="9386152" cy="3391826"/>
            <a:chOff x="-9744000" y="3495650"/>
            <a:chExt cx="9386152" cy="3391826"/>
          </a:xfrm>
        </p:grpSpPr>
        <mc:AlternateContent xmlns:mc="http://schemas.openxmlformats.org/markup-compatibility/2006" xmlns:a14="http://schemas.microsoft.com/office/drawing/2010/main">
          <mc:Choice Requires="a14">
            <p:sp>
              <p:nvSpPr>
                <p:cNvPr id="81" name="Textfeld 80">
                  <a:extLst>
                    <a:ext uri="{FF2B5EF4-FFF2-40B4-BE49-F238E27FC236}">
                      <a16:creationId xmlns:a16="http://schemas.microsoft.com/office/drawing/2014/main" id="{6D063E02-01F4-3AF1-6A3E-7CFA99C37252}"/>
                    </a:ext>
                  </a:extLst>
                </p:cNvPr>
                <p:cNvSpPr txBox="1"/>
                <p:nvPr/>
              </p:nvSpPr>
              <p:spPr>
                <a:xfrm>
                  <a:off x="-9717849" y="3495650"/>
                  <a:ext cx="9360001" cy="3391826"/>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t>To achieve good results, we need to take both quantities into account in the loss function</a:t>
                  </a:r>
                </a:p>
                <a:p>
                  <a:pPr>
                    <a:lnSpc>
                      <a:spcPct val="150000"/>
                    </a:lnSpc>
                  </a:pPr>
                  <a:r>
                    <a:rPr lang="de-DE" sz="2000" b="1" dirty="0">
                      <a:cs typeface="Agency FB" panose="020F0502020204030204" pitchFamily="34" charset="0"/>
                    </a:rPr>
                    <a:t>Sobolev </a:t>
                  </a:r>
                  <a:r>
                    <a:rPr lang="de-DE" sz="2000" b="1" dirty="0" err="1">
                      <a:cs typeface="Agency FB" panose="020F0502020204030204" pitchFamily="34" charset="0"/>
                    </a:rPr>
                    <a:t>training</a:t>
                  </a:r>
                  <a:r>
                    <a:rPr lang="de-DE" sz="2000" b="1" dirty="0">
                      <a:cs typeface="Agency FB" panose="020F0502020204030204" pitchFamily="34" charset="0"/>
                    </a:rPr>
                    <a:t>:</a:t>
                  </a:r>
                </a:p>
                <a:p>
                  <a:pPr>
                    <a:lnSpc>
                      <a:spcPct val="150000"/>
                    </a:lnSpc>
                  </a:pPr>
                  <a14:m>
                    <m:oMathPara xmlns:m="http://schemas.openxmlformats.org/officeDocument/2006/math">
                      <m:oMathParaPr>
                        <m:jc m:val="centerGroup"/>
                      </m:oMathParaPr>
                      <m:oMath xmlns:m="http://schemas.openxmlformats.org/officeDocument/2006/math">
                        <m:r>
                          <a:rPr lang="de-DE" sz="2000" i="1">
                            <a:latin typeface="Cambria Math" panose="02040503050406030204" pitchFamily="18" charset="0"/>
                          </a:rPr>
                          <m:t>𝐿</m:t>
                        </m:r>
                        <m:d>
                          <m:dPr>
                            <m:ctrlPr>
                              <a:rPr lang="de-DE" sz="2000" i="1">
                                <a:latin typeface="Cambria Math" panose="02040503050406030204" pitchFamily="18" charset="0"/>
                              </a:rPr>
                            </m:ctrlPr>
                          </m:dPr>
                          <m:e>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rPr>
                          <m:t>= </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𝐷</m:t>
                            </m:r>
                          </m:den>
                        </m:f>
                        <m:nary>
                          <m:naryPr>
                            <m:chr m:val="∑"/>
                            <m:limLoc m:val="subSup"/>
                            <m:ctrlPr>
                              <a:rPr lang="de-DE" sz="2000" i="1">
                                <a:latin typeface="Cambria Math" panose="02040503050406030204" pitchFamily="18" charset="0"/>
                              </a:rPr>
                            </m:ctrlPr>
                          </m:naryPr>
                          <m:sub>
                            <m:r>
                              <m:rPr>
                                <m:brk m:alnAt="25"/>
                              </m:rPr>
                              <a:rPr lang="de-DE" sz="2000" i="1">
                                <a:latin typeface="Cambria Math" panose="02040503050406030204" pitchFamily="18" charset="0"/>
                              </a:rPr>
                              <m:t>𝑑</m:t>
                            </m:r>
                            <m:r>
                              <a:rPr lang="de-DE" sz="2000" i="1">
                                <a:latin typeface="Cambria Math" panose="02040503050406030204" pitchFamily="18" charset="0"/>
                              </a:rPr>
                              <m:t>=1</m:t>
                            </m:r>
                          </m:sub>
                          <m:sup>
                            <m:r>
                              <a:rPr lang="de-DE" sz="2000" i="1">
                                <a:latin typeface="Cambria Math" panose="02040503050406030204" pitchFamily="18" charset="0"/>
                              </a:rPr>
                              <m:t>𝐷</m:t>
                            </m:r>
                          </m:sup>
                          <m:e>
                            <m:d>
                              <m:dPr>
                                <m:ctrlPr>
                                  <a:rPr lang="de-DE" sz="2000" i="1">
                                    <a:latin typeface="Cambria Math" panose="02040503050406030204" pitchFamily="18" charset="0"/>
                                  </a:rPr>
                                </m:ctrlPr>
                              </m:dPr>
                              <m:e>
                                <m:r>
                                  <a:rPr lang="de-DE" sz="2000" i="1">
                                    <a:latin typeface="Cambria Math" panose="02040503050406030204" pitchFamily="18" charset="0"/>
                                    <a:ea typeface="Cambria Math" panose="02040503050406030204" pitchFamily="18" charset="0"/>
                                  </a:rPr>
                                  <m:t>𝛼</m:t>
                                </m:r>
                                <m:sSup>
                                  <m:sSupPr>
                                    <m:ctrlPr>
                                      <a:rPr lang="de-DE" sz="2000" i="1">
                                        <a:latin typeface="Cambria Math" panose="02040503050406030204" pitchFamily="18" charset="0"/>
                                        <a:ea typeface="Cambria Math" panose="02040503050406030204" pitchFamily="18" charset="0"/>
                                      </a:rPr>
                                    </m:ctrlPr>
                                  </m:sSupPr>
                                  <m:e>
                                    <m:d>
                                      <m:dPr>
                                        <m:begChr m:val="‖"/>
                                        <m:endChr m:val="‖"/>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𝑊</m:t>
                                            </m:r>
                                          </m:e>
                                          <m:sub>
                                            <m:r>
                                              <a:rPr lang="de-DE" sz="2000" i="1">
                                                <a:latin typeface="Cambria Math" panose="02040503050406030204" pitchFamily="18" charset="0"/>
                                                <a:ea typeface="Cambria Math" panose="02040503050406030204" pitchFamily="18" charset="0"/>
                                              </a:rPr>
                                              <m:t>𝑝𝑟𝑒𝑑</m:t>
                                            </m:r>
                                          </m:sub>
                                        </m:sSub>
                                        <m:d>
                                          <m:dPr>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𝑥</m:t>
                                                </m:r>
                                              </m:e>
                                              <m:sub>
                                                <m:r>
                                                  <a:rPr lang="de-DE" sz="2000" i="1">
                                                    <a:latin typeface="Cambria Math" panose="02040503050406030204" pitchFamily="18" charset="0"/>
                                                    <a:ea typeface="Cambria Math" panose="02040503050406030204" pitchFamily="18" charset="0"/>
                                                  </a:rPr>
                                                  <m:t>𝑑</m:t>
                                                </m:r>
                                              </m:sub>
                                            </m:sSub>
                                            <m:r>
                                              <a:rPr lang="de-DE" sz="2000" i="1">
                                                <a:latin typeface="Cambria Math" panose="02040503050406030204" pitchFamily="18" charset="0"/>
                                                <a:ea typeface="Cambria Math" panose="02040503050406030204" pitchFamily="18" charset="0"/>
                                              </a:rPr>
                                              <m:t>;</m:t>
                                            </m:r>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𝑊</m:t>
                                            </m:r>
                                          </m:e>
                                          <m:sub>
                                            <m:r>
                                              <a:rPr lang="de-DE" sz="2000" i="1">
                                                <a:latin typeface="Cambria Math" panose="02040503050406030204" pitchFamily="18" charset="0"/>
                                                <a:ea typeface="Cambria Math" panose="02040503050406030204" pitchFamily="18" charset="0"/>
                                              </a:rPr>
                                              <m:t>𝑡𝑟𝑢𝑒</m:t>
                                            </m:r>
                                          </m:sub>
                                        </m:sSub>
                                      </m:e>
                                    </m:d>
                                  </m:e>
                                  <m:sup>
                                    <m:r>
                                      <a:rPr lang="de-DE" sz="2000" i="1">
                                        <a:latin typeface="Cambria Math" panose="02040503050406030204" pitchFamily="18" charset="0"/>
                                        <a:ea typeface="Cambria Math" panose="02040503050406030204" pitchFamily="18" charset="0"/>
                                      </a:rPr>
                                      <m:t>2</m:t>
                                    </m:r>
                                  </m:sup>
                                </m:sSup>
                                <m:r>
                                  <a:rPr lang="de-DE" sz="2000" i="1">
                                    <a:latin typeface="Cambria Math" panose="02040503050406030204" pitchFamily="18" charset="0"/>
                                    <a:ea typeface="Cambria Math" panose="02040503050406030204" pitchFamily="18" charset="0"/>
                                  </a:rPr>
                                  <m:t>+ </m:t>
                                </m:r>
                                <m:r>
                                  <a:rPr lang="de-DE" sz="2000" i="1">
                                    <a:latin typeface="Cambria Math" panose="02040503050406030204" pitchFamily="18" charset="0"/>
                                    <a:ea typeface="Cambria Math" panose="02040503050406030204" pitchFamily="18" charset="0"/>
                                  </a:rPr>
                                  <m:t>𝛼</m:t>
                                </m:r>
                                <m:sSup>
                                  <m:sSupPr>
                                    <m:ctrlPr>
                                      <a:rPr lang="de-DE" sz="2000" i="1">
                                        <a:latin typeface="Cambria Math" panose="02040503050406030204" pitchFamily="18" charset="0"/>
                                        <a:ea typeface="Cambria Math" panose="02040503050406030204" pitchFamily="18" charset="0"/>
                                      </a:rPr>
                                    </m:ctrlPr>
                                  </m:sSupPr>
                                  <m:e>
                                    <m:d>
                                      <m:dPr>
                                        <m:begChr m:val="‖"/>
                                        <m:endChr m:val="‖"/>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b="1" i="1">
                                                <a:latin typeface="Cambria Math" panose="02040503050406030204" pitchFamily="18" charset="0"/>
                                                <a:ea typeface="Cambria Math" panose="02040503050406030204" pitchFamily="18" charset="0"/>
                                              </a:rPr>
                                              <m:t>𝑷</m:t>
                                            </m:r>
                                          </m:e>
                                          <m:sub>
                                            <m:r>
                                              <a:rPr lang="de-DE" sz="2000" i="1">
                                                <a:latin typeface="Cambria Math" panose="02040503050406030204" pitchFamily="18" charset="0"/>
                                                <a:ea typeface="Cambria Math" panose="02040503050406030204" pitchFamily="18" charset="0"/>
                                              </a:rPr>
                                              <m:t>𝑝𝑟𝑒𝑑</m:t>
                                            </m:r>
                                          </m:sub>
                                        </m:sSub>
                                        <m:d>
                                          <m:dPr>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𝑥</m:t>
                                                </m:r>
                                              </m:e>
                                              <m:sub>
                                                <m:r>
                                                  <a:rPr lang="de-DE" sz="2000" i="1">
                                                    <a:latin typeface="Cambria Math" panose="02040503050406030204" pitchFamily="18" charset="0"/>
                                                    <a:ea typeface="Cambria Math" panose="02040503050406030204" pitchFamily="18" charset="0"/>
                                                  </a:rPr>
                                                  <m:t>𝑑</m:t>
                                                </m:r>
                                              </m:sub>
                                            </m:sSub>
                                            <m:r>
                                              <a:rPr lang="de-DE" sz="2000" i="1">
                                                <a:latin typeface="Cambria Math" panose="02040503050406030204" pitchFamily="18" charset="0"/>
                                                <a:ea typeface="Cambria Math" panose="02040503050406030204" pitchFamily="18" charset="0"/>
                                              </a:rPr>
                                              <m:t>;</m:t>
                                            </m:r>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b="1" i="1">
                                                <a:latin typeface="Cambria Math" panose="02040503050406030204" pitchFamily="18" charset="0"/>
                                                <a:ea typeface="Cambria Math" panose="02040503050406030204" pitchFamily="18" charset="0"/>
                                              </a:rPr>
                                              <m:t>𝑷</m:t>
                                            </m:r>
                                          </m:e>
                                          <m:sub>
                                            <m:r>
                                              <a:rPr lang="de-DE" sz="2000" i="1">
                                                <a:latin typeface="Cambria Math" panose="02040503050406030204" pitchFamily="18" charset="0"/>
                                                <a:ea typeface="Cambria Math" panose="02040503050406030204" pitchFamily="18" charset="0"/>
                                              </a:rPr>
                                              <m:t>𝑡𝑟𝑢𝑒</m:t>
                                            </m:r>
                                          </m:sub>
                                        </m:sSub>
                                      </m:e>
                                    </m:d>
                                  </m:e>
                                  <m:sup>
                                    <m:r>
                                      <a:rPr lang="de-DE" sz="2000" i="1">
                                        <a:latin typeface="Cambria Math" panose="02040503050406030204" pitchFamily="18" charset="0"/>
                                        <a:ea typeface="Cambria Math" panose="02040503050406030204" pitchFamily="18" charset="0"/>
                                      </a:rPr>
                                      <m:t>2</m:t>
                                    </m:r>
                                  </m:sup>
                                </m:sSup>
                              </m:e>
                            </m:d>
                          </m:e>
                        </m:nary>
                      </m:oMath>
                    </m:oMathPara>
                  </a14:m>
                  <a:endParaRPr lang="de-DE" sz="2000" dirty="0">
                    <a:ea typeface="Cambria Math" panose="02040503050406030204" pitchFamily="18" charset="0"/>
                  </a:endParaRPr>
                </a:p>
                <a:p>
                  <a:pPr marL="285750" indent="-285750">
                    <a:lnSpc>
                      <a:spcPct val="150000"/>
                    </a:lnSpc>
                    <a:buFont typeface="Wingdings" pitchFamily="2" charset="2"/>
                    <a:buChar char="§"/>
                  </a:pPr>
                  <a:r>
                    <a:rPr lang="en-US" b="1" dirty="0"/>
                    <a:t>Is the naïve or invariant-based model better?</a:t>
                  </a:r>
                </a:p>
                <a:p>
                  <a:endParaRPr lang="en-US" b="1" dirty="0"/>
                </a:p>
                <a:p>
                  <a:pPr marL="285750" indent="-285750">
                    <a:buFont typeface="Arial" panose="020B0604020202020204" pitchFamily="34" charset="0"/>
                    <a:buChar char="•"/>
                  </a:pPr>
                  <a:endParaRPr lang="en-US" dirty="0"/>
                </a:p>
              </p:txBody>
            </p:sp>
          </mc:Choice>
          <mc:Fallback xmlns="">
            <p:sp>
              <p:nvSpPr>
                <p:cNvPr id="81" name="Textfeld 80">
                  <a:extLst>
                    <a:ext uri="{FF2B5EF4-FFF2-40B4-BE49-F238E27FC236}">
                      <a16:creationId xmlns:a16="http://schemas.microsoft.com/office/drawing/2014/main" id="{6D063E02-01F4-3AF1-6A3E-7CFA99C37252}"/>
                    </a:ext>
                  </a:extLst>
                </p:cNvPr>
                <p:cNvSpPr txBox="1">
                  <a:spLocks noRot="1" noChangeAspect="1" noMove="1" noResize="1" noEditPoints="1" noAdjustHandles="1" noChangeArrowheads="1" noChangeShapeType="1" noTextEdit="1"/>
                </p:cNvSpPr>
                <p:nvPr/>
              </p:nvSpPr>
              <p:spPr>
                <a:xfrm>
                  <a:off x="-9717849" y="3495650"/>
                  <a:ext cx="9360001" cy="3391826"/>
                </a:xfrm>
                <a:prstGeom prst="rect">
                  <a:avLst/>
                </a:prstGeom>
                <a:blipFill>
                  <a:blip r:embed="rId18"/>
                  <a:stretch>
                    <a:fillRect l="-678" b="-15672"/>
                  </a:stretch>
                </a:blipFill>
              </p:spPr>
              <p:txBody>
                <a:bodyPr/>
                <a:lstStyle/>
                <a:p>
                  <a:r>
                    <a:rPr lang="en-US">
                      <a:noFill/>
                    </a:rPr>
                    <a:t> </a:t>
                  </a:r>
                </a:p>
              </p:txBody>
            </p:sp>
          </mc:Fallback>
        </mc:AlternateContent>
        <p:sp>
          <p:nvSpPr>
            <p:cNvPr id="7" name="Rechteck 6">
              <a:extLst>
                <a:ext uri="{FF2B5EF4-FFF2-40B4-BE49-F238E27FC236}">
                  <a16:creationId xmlns:a16="http://schemas.microsoft.com/office/drawing/2014/main" id="{1A3FC10E-99A9-CD9B-F8CF-1BDB4FBE9B44}"/>
                </a:ext>
              </a:extLst>
            </p:cNvPr>
            <p:cNvSpPr/>
            <p:nvPr/>
          </p:nvSpPr>
          <p:spPr>
            <a:xfrm>
              <a:off x="-9744000" y="4509000"/>
              <a:ext cx="9000000" cy="1440000"/>
            </a:xfrm>
            <a:prstGeom prst="rect">
              <a:avLst/>
            </a:prstGeom>
            <a:solidFill>
              <a:schemeClr val="accent5">
                <a:lumMod val="75000"/>
                <a:alpha val="20000"/>
              </a:schemeClr>
            </a:solidFill>
            <a:ln>
              <a:solidFill>
                <a:schemeClr val="accent1">
                  <a:shade val="15000"/>
                </a:schemeClr>
              </a:solidFill>
            </a:ln>
            <a:effectLst>
              <a:outerShdw blurRad="50800" dist="38100" dir="2700000" algn="tl" rotWithShape="0">
                <a:prstClr val="black">
                  <a:alpha val="40000"/>
                </a:prstClr>
              </a:outerShdw>
              <a:softEdge rad="3175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10907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1" fill="hold" grpId="1" nodeType="clickEffect">
                                  <p:stCondLst>
                                    <p:cond delay="0"/>
                                  </p:stCondLst>
                                  <p:childTnLst>
                                    <p:anim calcmode="lin" valueType="num">
                                      <p:cBhvr additive="base">
                                        <p:cTn id="45" dur="500"/>
                                        <p:tgtEl>
                                          <p:spTgt spid="76"/>
                                        </p:tgtEl>
                                        <p:attrNameLst>
                                          <p:attrName>ppt_x</p:attrName>
                                        </p:attrNameLst>
                                      </p:cBhvr>
                                      <p:tavLst>
                                        <p:tav tm="0">
                                          <p:val>
                                            <p:strVal val="ppt_x"/>
                                          </p:val>
                                        </p:tav>
                                        <p:tav tm="100000">
                                          <p:val>
                                            <p:strVal val="ppt_x"/>
                                          </p:val>
                                        </p:tav>
                                      </p:tavLst>
                                    </p:anim>
                                    <p:anim calcmode="lin" valueType="num">
                                      <p:cBhvr additive="base">
                                        <p:cTn id="46" dur="500"/>
                                        <p:tgtEl>
                                          <p:spTgt spid="76"/>
                                        </p:tgtEl>
                                        <p:attrNameLst>
                                          <p:attrName>ppt_y</p:attrName>
                                        </p:attrNameLst>
                                      </p:cBhvr>
                                      <p:tavLst>
                                        <p:tav tm="0">
                                          <p:val>
                                            <p:strVal val="ppt_y"/>
                                          </p:val>
                                        </p:tav>
                                        <p:tav tm="100000">
                                          <p:val>
                                            <p:strVal val="0-ppt_h/2"/>
                                          </p:val>
                                        </p:tav>
                                      </p:tavLst>
                                    </p:anim>
                                    <p:set>
                                      <p:cBhvr>
                                        <p:cTn id="47" dur="1" fill="hold">
                                          <p:stCondLst>
                                            <p:cond delay="499"/>
                                          </p:stCondLst>
                                        </p:cTn>
                                        <p:tgtEl>
                                          <p:spTgt spid="76"/>
                                        </p:tgtEl>
                                        <p:attrNameLst>
                                          <p:attrName>style.visibility</p:attrName>
                                        </p:attrNameLst>
                                      </p:cBhvr>
                                      <p:to>
                                        <p:strVal val="hidden"/>
                                      </p:to>
                                    </p:set>
                                  </p:childTnLst>
                                </p:cTn>
                              </p:par>
                              <p:par>
                                <p:cTn id="48" presetID="2" presetClass="exit" presetSubtype="1" fill="hold" grpId="1" nodeType="withEffect">
                                  <p:stCondLst>
                                    <p:cond delay="0"/>
                                  </p:stCondLst>
                                  <p:childTnLst>
                                    <p:anim calcmode="lin" valueType="num">
                                      <p:cBhvr additive="base">
                                        <p:cTn id="49" dur="500"/>
                                        <p:tgtEl>
                                          <p:spTgt spid="77"/>
                                        </p:tgtEl>
                                        <p:attrNameLst>
                                          <p:attrName>ppt_x</p:attrName>
                                        </p:attrNameLst>
                                      </p:cBhvr>
                                      <p:tavLst>
                                        <p:tav tm="0">
                                          <p:val>
                                            <p:strVal val="ppt_x"/>
                                          </p:val>
                                        </p:tav>
                                        <p:tav tm="100000">
                                          <p:val>
                                            <p:strVal val="ppt_x"/>
                                          </p:val>
                                        </p:tav>
                                      </p:tavLst>
                                    </p:anim>
                                    <p:anim calcmode="lin" valueType="num">
                                      <p:cBhvr additive="base">
                                        <p:cTn id="50" dur="500"/>
                                        <p:tgtEl>
                                          <p:spTgt spid="77"/>
                                        </p:tgtEl>
                                        <p:attrNameLst>
                                          <p:attrName>ppt_y</p:attrName>
                                        </p:attrNameLst>
                                      </p:cBhvr>
                                      <p:tavLst>
                                        <p:tav tm="0">
                                          <p:val>
                                            <p:strVal val="ppt_y"/>
                                          </p:val>
                                        </p:tav>
                                        <p:tav tm="100000">
                                          <p:val>
                                            <p:strVal val="0-ppt_h/2"/>
                                          </p:val>
                                        </p:tav>
                                      </p:tavLst>
                                    </p:anim>
                                    <p:set>
                                      <p:cBhvr>
                                        <p:cTn id="51" dur="1" fill="hold">
                                          <p:stCondLst>
                                            <p:cond delay="499"/>
                                          </p:stCondLst>
                                        </p:cTn>
                                        <p:tgtEl>
                                          <p:spTgt spid="77"/>
                                        </p:tgtEl>
                                        <p:attrNameLst>
                                          <p:attrName>style.visibility</p:attrName>
                                        </p:attrNameLst>
                                      </p:cBhvr>
                                      <p:to>
                                        <p:strVal val="hidden"/>
                                      </p:to>
                                    </p:set>
                                  </p:childTnLst>
                                </p:cTn>
                              </p:par>
                              <p:par>
                                <p:cTn id="52" presetID="2" presetClass="exit" presetSubtype="1" fill="hold" grpId="1" nodeType="withEffect">
                                  <p:stCondLst>
                                    <p:cond delay="0"/>
                                  </p:stCondLst>
                                  <p:childTnLst>
                                    <p:anim calcmode="lin" valueType="num">
                                      <p:cBhvr additive="base">
                                        <p:cTn id="53" dur="500"/>
                                        <p:tgtEl>
                                          <p:spTgt spid="78"/>
                                        </p:tgtEl>
                                        <p:attrNameLst>
                                          <p:attrName>ppt_x</p:attrName>
                                        </p:attrNameLst>
                                      </p:cBhvr>
                                      <p:tavLst>
                                        <p:tav tm="0">
                                          <p:val>
                                            <p:strVal val="ppt_x"/>
                                          </p:val>
                                        </p:tav>
                                        <p:tav tm="100000">
                                          <p:val>
                                            <p:strVal val="ppt_x"/>
                                          </p:val>
                                        </p:tav>
                                      </p:tavLst>
                                    </p:anim>
                                    <p:anim calcmode="lin" valueType="num">
                                      <p:cBhvr additive="base">
                                        <p:cTn id="54" dur="500"/>
                                        <p:tgtEl>
                                          <p:spTgt spid="78"/>
                                        </p:tgtEl>
                                        <p:attrNameLst>
                                          <p:attrName>ppt_y</p:attrName>
                                        </p:attrNameLst>
                                      </p:cBhvr>
                                      <p:tavLst>
                                        <p:tav tm="0">
                                          <p:val>
                                            <p:strVal val="ppt_y"/>
                                          </p:val>
                                        </p:tav>
                                        <p:tav tm="100000">
                                          <p:val>
                                            <p:strVal val="0-ppt_h/2"/>
                                          </p:val>
                                        </p:tav>
                                      </p:tavLst>
                                    </p:anim>
                                    <p:set>
                                      <p:cBhvr>
                                        <p:cTn id="55" dur="1" fill="hold">
                                          <p:stCondLst>
                                            <p:cond delay="499"/>
                                          </p:stCondLst>
                                        </p:cTn>
                                        <p:tgtEl>
                                          <p:spTgt spid="78"/>
                                        </p:tgtEl>
                                        <p:attrNameLst>
                                          <p:attrName>style.visibility</p:attrName>
                                        </p:attrNameLst>
                                      </p:cBhvr>
                                      <p:to>
                                        <p:strVal val="hidden"/>
                                      </p:to>
                                    </p:set>
                                  </p:childTnLst>
                                </p:cTn>
                              </p:par>
                              <p:par>
                                <p:cTn id="56" presetID="2" presetClass="exit" presetSubtype="1" fill="hold" grpId="1" nodeType="withEffect">
                                  <p:stCondLst>
                                    <p:cond delay="0"/>
                                  </p:stCondLst>
                                  <p:childTnLst>
                                    <p:anim calcmode="lin" valueType="num">
                                      <p:cBhvr additive="base">
                                        <p:cTn id="57" dur="500"/>
                                        <p:tgtEl>
                                          <p:spTgt spid="79"/>
                                        </p:tgtEl>
                                        <p:attrNameLst>
                                          <p:attrName>ppt_x</p:attrName>
                                        </p:attrNameLst>
                                      </p:cBhvr>
                                      <p:tavLst>
                                        <p:tav tm="0">
                                          <p:val>
                                            <p:strVal val="ppt_x"/>
                                          </p:val>
                                        </p:tav>
                                        <p:tav tm="100000">
                                          <p:val>
                                            <p:strVal val="ppt_x"/>
                                          </p:val>
                                        </p:tav>
                                      </p:tavLst>
                                    </p:anim>
                                    <p:anim calcmode="lin" valueType="num">
                                      <p:cBhvr additive="base">
                                        <p:cTn id="58" dur="500"/>
                                        <p:tgtEl>
                                          <p:spTgt spid="79"/>
                                        </p:tgtEl>
                                        <p:attrNameLst>
                                          <p:attrName>ppt_y</p:attrName>
                                        </p:attrNameLst>
                                      </p:cBhvr>
                                      <p:tavLst>
                                        <p:tav tm="0">
                                          <p:val>
                                            <p:strVal val="ppt_y"/>
                                          </p:val>
                                        </p:tav>
                                        <p:tav tm="100000">
                                          <p:val>
                                            <p:strVal val="0-ppt_h/2"/>
                                          </p:val>
                                        </p:tav>
                                      </p:tavLst>
                                    </p:anim>
                                    <p:set>
                                      <p:cBhvr>
                                        <p:cTn id="59" dur="1" fill="hold">
                                          <p:stCondLst>
                                            <p:cond delay="499"/>
                                          </p:stCondLst>
                                        </p:cTn>
                                        <p:tgtEl>
                                          <p:spTgt spid="79"/>
                                        </p:tgtEl>
                                        <p:attrNameLst>
                                          <p:attrName>style.visibility</p:attrName>
                                        </p:attrNameLst>
                                      </p:cBhvr>
                                      <p:to>
                                        <p:strVal val="hidden"/>
                                      </p:to>
                                    </p:set>
                                  </p:childTnLst>
                                </p:cTn>
                              </p:par>
                              <p:par>
                                <p:cTn id="60" presetID="2" presetClass="exit" presetSubtype="1" fill="hold" grpId="1" nodeType="withEffect">
                                  <p:stCondLst>
                                    <p:cond delay="0"/>
                                  </p:stCondLst>
                                  <p:childTnLst>
                                    <p:anim calcmode="lin" valueType="num">
                                      <p:cBhvr additive="base">
                                        <p:cTn id="61" dur="500"/>
                                        <p:tgtEl>
                                          <p:spTgt spid="80"/>
                                        </p:tgtEl>
                                        <p:attrNameLst>
                                          <p:attrName>ppt_x</p:attrName>
                                        </p:attrNameLst>
                                      </p:cBhvr>
                                      <p:tavLst>
                                        <p:tav tm="0">
                                          <p:val>
                                            <p:strVal val="ppt_x"/>
                                          </p:val>
                                        </p:tav>
                                        <p:tav tm="100000">
                                          <p:val>
                                            <p:strVal val="ppt_x"/>
                                          </p:val>
                                        </p:tav>
                                      </p:tavLst>
                                    </p:anim>
                                    <p:anim calcmode="lin" valueType="num">
                                      <p:cBhvr additive="base">
                                        <p:cTn id="62" dur="500"/>
                                        <p:tgtEl>
                                          <p:spTgt spid="80"/>
                                        </p:tgtEl>
                                        <p:attrNameLst>
                                          <p:attrName>ppt_y</p:attrName>
                                        </p:attrNameLst>
                                      </p:cBhvr>
                                      <p:tavLst>
                                        <p:tav tm="0">
                                          <p:val>
                                            <p:strVal val="ppt_y"/>
                                          </p:val>
                                        </p:tav>
                                        <p:tav tm="100000">
                                          <p:val>
                                            <p:strVal val="0-ppt_h/2"/>
                                          </p:val>
                                        </p:tav>
                                      </p:tavLst>
                                    </p:anim>
                                    <p:set>
                                      <p:cBhvr>
                                        <p:cTn id="63" dur="1" fill="hold">
                                          <p:stCondLst>
                                            <p:cond delay="499"/>
                                          </p:stCondLst>
                                        </p:cTn>
                                        <p:tgtEl>
                                          <p:spTgt spid="80"/>
                                        </p:tgtEl>
                                        <p:attrNameLst>
                                          <p:attrName>style.visibility</p:attrName>
                                        </p:attrNameLst>
                                      </p:cBhvr>
                                      <p:to>
                                        <p:strVal val="hidden"/>
                                      </p:to>
                                    </p:set>
                                  </p:childTnLst>
                                </p:cTn>
                              </p:par>
                              <p:par>
                                <p:cTn id="64" presetID="2" presetClass="exit" presetSubtype="1" fill="hold" grpId="1" nodeType="withEffect">
                                  <p:stCondLst>
                                    <p:cond delay="0"/>
                                  </p:stCondLst>
                                  <p:childTnLst>
                                    <p:anim calcmode="lin" valueType="num">
                                      <p:cBhvr additive="base">
                                        <p:cTn id="65" dur="500"/>
                                        <p:tgtEl>
                                          <p:spTgt spid="73"/>
                                        </p:tgtEl>
                                        <p:attrNameLst>
                                          <p:attrName>ppt_x</p:attrName>
                                        </p:attrNameLst>
                                      </p:cBhvr>
                                      <p:tavLst>
                                        <p:tav tm="0">
                                          <p:val>
                                            <p:strVal val="ppt_x"/>
                                          </p:val>
                                        </p:tav>
                                        <p:tav tm="100000">
                                          <p:val>
                                            <p:strVal val="ppt_x"/>
                                          </p:val>
                                        </p:tav>
                                      </p:tavLst>
                                    </p:anim>
                                    <p:anim calcmode="lin" valueType="num">
                                      <p:cBhvr additive="base">
                                        <p:cTn id="66" dur="500"/>
                                        <p:tgtEl>
                                          <p:spTgt spid="73"/>
                                        </p:tgtEl>
                                        <p:attrNameLst>
                                          <p:attrName>ppt_y</p:attrName>
                                        </p:attrNameLst>
                                      </p:cBhvr>
                                      <p:tavLst>
                                        <p:tav tm="0">
                                          <p:val>
                                            <p:strVal val="ppt_y"/>
                                          </p:val>
                                        </p:tav>
                                        <p:tav tm="100000">
                                          <p:val>
                                            <p:strVal val="0-ppt_h/2"/>
                                          </p:val>
                                        </p:tav>
                                      </p:tavLst>
                                    </p:anim>
                                    <p:set>
                                      <p:cBhvr>
                                        <p:cTn id="67" dur="1" fill="hold">
                                          <p:stCondLst>
                                            <p:cond delay="499"/>
                                          </p:stCondLst>
                                        </p:cTn>
                                        <p:tgtEl>
                                          <p:spTgt spid="73"/>
                                        </p:tgtEl>
                                        <p:attrNameLst>
                                          <p:attrName>style.visibility</p:attrName>
                                        </p:attrNameLst>
                                      </p:cBhvr>
                                      <p:to>
                                        <p:strVal val="hidden"/>
                                      </p:to>
                                    </p:set>
                                  </p:childTnLst>
                                </p:cTn>
                              </p:par>
                              <p:par>
                                <p:cTn id="68" presetID="2" presetClass="exit" presetSubtype="1" fill="hold" grpId="1" nodeType="withEffect">
                                  <p:stCondLst>
                                    <p:cond delay="0"/>
                                  </p:stCondLst>
                                  <p:childTnLst>
                                    <p:anim calcmode="lin" valueType="num">
                                      <p:cBhvr additive="base">
                                        <p:cTn id="69" dur="500"/>
                                        <p:tgtEl>
                                          <p:spTgt spid="74"/>
                                        </p:tgtEl>
                                        <p:attrNameLst>
                                          <p:attrName>ppt_x</p:attrName>
                                        </p:attrNameLst>
                                      </p:cBhvr>
                                      <p:tavLst>
                                        <p:tav tm="0">
                                          <p:val>
                                            <p:strVal val="ppt_x"/>
                                          </p:val>
                                        </p:tav>
                                        <p:tav tm="100000">
                                          <p:val>
                                            <p:strVal val="ppt_x"/>
                                          </p:val>
                                        </p:tav>
                                      </p:tavLst>
                                    </p:anim>
                                    <p:anim calcmode="lin" valueType="num">
                                      <p:cBhvr additive="base">
                                        <p:cTn id="70" dur="500"/>
                                        <p:tgtEl>
                                          <p:spTgt spid="74"/>
                                        </p:tgtEl>
                                        <p:attrNameLst>
                                          <p:attrName>ppt_y</p:attrName>
                                        </p:attrNameLst>
                                      </p:cBhvr>
                                      <p:tavLst>
                                        <p:tav tm="0">
                                          <p:val>
                                            <p:strVal val="ppt_y"/>
                                          </p:val>
                                        </p:tav>
                                        <p:tav tm="100000">
                                          <p:val>
                                            <p:strVal val="0-ppt_h/2"/>
                                          </p:val>
                                        </p:tav>
                                      </p:tavLst>
                                    </p:anim>
                                    <p:set>
                                      <p:cBhvr>
                                        <p:cTn id="71" dur="1" fill="hold">
                                          <p:stCondLst>
                                            <p:cond delay="499"/>
                                          </p:stCondLst>
                                        </p:cTn>
                                        <p:tgtEl>
                                          <p:spTgt spid="74"/>
                                        </p:tgtEl>
                                        <p:attrNameLst>
                                          <p:attrName>style.visibility</p:attrName>
                                        </p:attrNameLst>
                                      </p:cBhvr>
                                      <p:to>
                                        <p:strVal val="hidden"/>
                                      </p:to>
                                    </p:set>
                                  </p:childTnLst>
                                </p:cTn>
                              </p:par>
                              <p:par>
                                <p:cTn id="72" presetID="2" presetClass="exit" presetSubtype="1" fill="hold" nodeType="withEffect">
                                  <p:stCondLst>
                                    <p:cond delay="0"/>
                                  </p:stCondLst>
                                  <p:childTnLst>
                                    <p:anim calcmode="lin" valueType="num">
                                      <p:cBhvr additive="base">
                                        <p:cTn id="73" dur="500"/>
                                        <p:tgtEl>
                                          <p:spTgt spid="51"/>
                                        </p:tgtEl>
                                        <p:attrNameLst>
                                          <p:attrName>ppt_x</p:attrName>
                                        </p:attrNameLst>
                                      </p:cBhvr>
                                      <p:tavLst>
                                        <p:tav tm="0">
                                          <p:val>
                                            <p:strVal val="ppt_x"/>
                                          </p:val>
                                        </p:tav>
                                        <p:tav tm="100000">
                                          <p:val>
                                            <p:strVal val="ppt_x"/>
                                          </p:val>
                                        </p:tav>
                                      </p:tavLst>
                                    </p:anim>
                                    <p:anim calcmode="lin" valueType="num">
                                      <p:cBhvr additive="base">
                                        <p:cTn id="74" dur="500"/>
                                        <p:tgtEl>
                                          <p:spTgt spid="51"/>
                                        </p:tgtEl>
                                        <p:attrNameLst>
                                          <p:attrName>ppt_y</p:attrName>
                                        </p:attrNameLst>
                                      </p:cBhvr>
                                      <p:tavLst>
                                        <p:tav tm="0">
                                          <p:val>
                                            <p:strVal val="ppt_y"/>
                                          </p:val>
                                        </p:tav>
                                        <p:tav tm="100000">
                                          <p:val>
                                            <p:strVal val="0-ppt_h/2"/>
                                          </p:val>
                                        </p:tav>
                                      </p:tavLst>
                                    </p:anim>
                                    <p:set>
                                      <p:cBhvr>
                                        <p:cTn id="75" dur="1" fill="hold">
                                          <p:stCondLst>
                                            <p:cond delay="499"/>
                                          </p:stCondLst>
                                        </p:cTn>
                                        <p:tgtEl>
                                          <p:spTgt spid="51"/>
                                        </p:tgtEl>
                                        <p:attrNameLst>
                                          <p:attrName>style.visibility</p:attrName>
                                        </p:attrNameLst>
                                      </p:cBhvr>
                                      <p:to>
                                        <p:strVal val="hidden"/>
                                      </p:to>
                                    </p:set>
                                  </p:childTnLst>
                                </p:cTn>
                              </p:par>
                              <p:par>
                                <p:cTn id="76" presetID="2" presetClass="exit" presetSubtype="1" fill="hold" nodeType="withEffect">
                                  <p:stCondLst>
                                    <p:cond delay="0"/>
                                  </p:stCondLst>
                                  <p:childTnLst>
                                    <p:anim calcmode="lin" valueType="num">
                                      <p:cBhvr additive="base">
                                        <p:cTn id="77" dur="500"/>
                                        <p:tgtEl>
                                          <p:spTgt spid="50"/>
                                        </p:tgtEl>
                                        <p:attrNameLst>
                                          <p:attrName>ppt_x</p:attrName>
                                        </p:attrNameLst>
                                      </p:cBhvr>
                                      <p:tavLst>
                                        <p:tav tm="0">
                                          <p:val>
                                            <p:strVal val="ppt_x"/>
                                          </p:val>
                                        </p:tav>
                                        <p:tav tm="100000">
                                          <p:val>
                                            <p:strVal val="ppt_x"/>
                                          </p:val>
                                        </p:tav>
                                      </p:tavLst>
                                    </p:anim>
                                    <p:anim calcmode="lin" valueType="num">
                                      <p:cBhvr additive="base">
                                        <p:cTn id="78" dur="500"/>
                                        <p:tgtEl>
                                          <p:spTgt spid="50"/>
                                        </p:tgtEl>
                                        <p:attrNameLst>
                                          <p:attrName>ppt_y</p:attrName>
                                        </p:attrNameLst>
                                      </p:cBhvr>
                                      <p:tavLst>
                                        <p:tav tm="0">
                                          <p:val>
                                            <p:strVal val="ppt_y"/>
                                          </p:val>
                                        </p:tav>
                                        <p:tav tm="100000">
                                          <p:val>
                                            <p:strVal val="0-ppt_h/2"/>
                                          </p:val>
                                        </p:tav>
                                      </p:tavLst>
                                    </p:anim>
                                    <p:set>
                                      <p:cBhvr>
                                        <p:cTn id="79" dur="1" fill="hold">
                                          <p:stCondLst>
                                            <p:cond delay="499"/>
                                          </p:stCondLst>
                                        </p:cTn>
                                        <p:tgtEl>
                                          <p:spTgt spid="50"/>
                                        </p:tgtEl>
                                        <p:attrNameLst>
                                          <p:attrName>style.visibility</p:attrName>
                                        </p:attrNameLst>
                                      </p:cBhvr>
                                      <p:to>
                                        <p:strVal val="hidden"/>
                                      </p:to>
                                    </p:set>
                                  </p:childTnLst>
                                </p:cTn>
                              </p:par>
                              <p:par>
                                <p:cTn id="80" presetID="0" presetClass="path" presetSubtype="0" accel="50000" decel="50000" fill="hold" nodeType="withEffect">
                                  <p:stCondLst>
                                    <p:cond delay="0"/>
                                  </p:stCondLst>
                                  <p:childTnLst>
                                    <p:animMotion origin="layout" path="M 4.58333E-6 4.81481E-6 L 0.00455 -0.55 " pathEditMode="relative" rAng="0" ptsTypes="AA">
                                      <p:cBhvr>
                                        <p:cTn id="81" dur="1000" fill="hold"/>
                                        <p:tgtEl>
                                          <p:spTgt spid="72"/>
                                        </p:tgtEl>
                                        <p:attrNameLst>
                                          <p:attrName>ppt_x</p:attrName>
                                          <p:attrName>ppt_y</p:attrName>
                                        </p:attrNameLst>
                                      </p:cBhvr>
                                      <p:rCtr x="221" y="-27500"/>
                                    </p:animMotion>
                                  </p:childTnLst>
                                </p:cTn>
                              </p:par>
                              <p:par>
                                <p:cTn id="82" presetID="0" presetClass="path" presetSubtype="0" accel="50000" decel="50000" fill="hold" grpId="1" nodeType="withEffect">
                                  <p:stCondLst>
                                    <p:cond delay="0"/>
                                  </p:stCondLst>
                                  <p:childTnLst>
                                    <p:animMotion origin="layout" path="M -3.125E-6 -7.40741E-7 L -3.125E-6 -0.55069 " pathEditMode="relative" rAng="0" ptsTypes="AA">
                                      <p:cBhvr>
                                        <p:cTn id="83" dur="1000" fill="hold"/>
                                        <p:tgtEl>
                                          <p:spTgt spid="75"/>
                                        </p:tgtEl>
                                        <p:attrNameLst>
                                          <p:attrName>ppt_x</p:attrName>
                                          <p:attrName>ppt_y</p:attrName>
                                        </p:attrNameLst>
                                      </p:cBhvr>
                                      <p:rCtr x="0" y="-27546"/>
                                    </p:animMotion>
                                  </p:childTnLst>
                                </p:cTn>
                              </p:par>
                              <p:par>
                                <p:cTn id="84" presetID="0" presetClass="path" presetSubtype="0" accel="50000" decel="50000" fill="hold" nodeType="withEffect">
                                  <p:stCondLst>
                                    <p:cond delay="0"/>
                                  </p:stCondLst>
                                  <p:childTnLst>
                                    <p:animMotion origin="layout" path="M 0.05794 -0.03171 L 0.82565 -0.04166 " pathEditMode="relative" rAng="0" ptsTypes="AA">
                                      <p:cBhvr>
                                        <p:cTn id="85" dur="2000" fill="hold"/>
                                        <p:tgtEl>
                                          <p:spTgt spid="8"/>
                                        </p:tgtEl>
                                        <p:attrNameLst>
                                          <p:attrName>ppt_x</p:attrName>
                                          <p:attrName>ppt_y</p:attrName>
                                        </p:attrNameLst>
                                      </p:cBhvr>
                                      <p:rCtr x="38385" y="-50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4" grpId="1"/>
      <p:bldP spid="75" grpId="0"/>
      <p:bldP spid="75" grpId="1"/>
      <p:bldP spid="76" grpId="0"/>
      <p:bldP spid="76" grpId="1"/>
      <p:bldP spid="77" grpId="0"/>
      <p:bldP spid="77" grpId="1"/>
      <p:bldP spid="78" grpId="0"/>
      <p:bldP spid="78" grpId="1"/>
      <p:bldP spid="79" grpId="0"/>
      <p:bldP spid="79" grpId="1"/>
      <p:bldP spid="80" grpId="0"/>
      <p:bldP spid="80"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39ED-D65B-BD26-3FFA-4F2E4CE775B5}"/>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F2BC370B-5667-85F8-24F8-34B94D28911F}"/>
              </a:ext>
            </a:extLst>
          </p:cNvPr>
          <p:cNvSpPr>
            <a:spLocks noGrp="1"/>
          </p:cNvSpPr>
          <p:nvPr>
            <p:ph idx="1"/>
          </p:nvPr>
        </p:nvSpPr>
        <p:spPr>
          <a:xfrm>
            <a:off x="246791" y="1883051"/>
            <a:ext cx="4049209" cy="2723729"/>
          </a:xfrm>
        </p:spPr>
        <p:txBody>
          <a:bodyPr wrap="square">
            <a:normAutofit lnSpcReduction="10000"/>
          </a:bodyPr>
          <a:lstStyle/>
          <a:p>
            <a:r>
              <a:rPr lang="en-US" dirty="0"/>
              <a:t>PANN is able to …</a:t>
            </a:r>
          </a:p>
          <a:p>
            <a:pPr lvl="1"/>
            <a:r>
              <a:rPr lang="en-US" dirty="0"/>
              <a:t>interpolate the calibration data set</a:t>
            </a:r>
          </a:p>
          <a:p>
            <a:pPr lvl="1"/>
            <a:r>
              <a:rPr lang="en-US" dirty="0"/>
              <a:t>predict unseen load cases</a:t>
            </a:r>
          </a:p>
          <a:p>
            <a:pPr marL="0" indent="0">
              <a:buNone/>
            </a:pPr>
            <a:r>
              <a:rPr lang="en-US" dirty="0"/>
              <a:t>with a much smaller NN size. </a:t>
            </a:r>
          </a:p>
          <a:p>
            <a:pPr marL="0" indent="0">
              <a:buNone/>
            </a:pPr>
            <a:r>
              <a:rPr lang="en-US" b="1" dirty="0"/>
              <a:t>Generalization behavior increases the more physics is taken into account!</a:t>
            </a:r>
            <a:r>
              <a:rPr lang="en-US" dirty="0"/>
              <a:t> </a:t>
            </a:r>
          </a:p>
          <a:p>
            <a:pPr lvl="1"/>
            <a:endParaRPr lang="en-US" dirty="0"/>
          </a:p>
        </p:txBody>
      </p:sp>
      <p:sp>
        <p:nvSpPr>
          <p:cNvPr id="2" name="Titel 1">
            <a:extLst>
              <a:ext uri="{FF2B5EF4-FFF2-40B4-BE49-F238E27FC236}">
                <a16:creationId xmlns:a16="http://schemas.microsoft.com/office/drawing/2014/main" id="{224E1D6B-BB5F-9E48-D151-3EF6918EC0F8}"/>
              </a:ext>
            </a:extLst>
          </p:cNvPr>
          <p:cNvSpPr>
            <a:spLocks noGrp="1"/>
          </p:cNvSpPr>
          <p:nvPr>
            <p:ph type="title"/>
          </p:nvPr>
        </p:nvSpPr>
        <p:spPr>
          <a:xfrm>
            <a:off x="360000" y="641275"/>
            <a:ext cx="9696000" cy="1080000"/>
          </a:xfrm>
        </p:spPr>
        <p:txBody>
          <a:bodyPr anchor="t">
            <a:normAutofit/>
          </a:bodyPr>
          <a:lstStyle/>
          <a:p>
            <a:pPr>
              <a:lnSpc>
                <a:spcPct val="100000"/>
              </a:lnSpc>
            </a:pPr>
            <a:r>
              <a:rPr lang="en-US" sz="2800" dirty="0"/>
              <a:t>Comparison between –</a:t>
            </a:r>
            <a:br>
              <a:rPr lang="en-US" sz="2800" dirty="0"/>
            </a:br>
            <a:r>
              <a:rPr lang="en-US" sz="2800" dirty="0"/>
              <a:t>Naïve and invariant-based model</a:t>
            </a:r>
          </a:p>
        </p:txBody>
      </p:sp>
      <p:sp>
        <p:nvSpPr>
          <p:cNvPr id="4" name="Datumsplatzhalter 3">
            <a:extLst>
              <a:ext uri="{FF2B5EF4-FFF2-40B4-BE49-F238E27FC236}">
                <a16:creationId xmlns:a16="http://schemas.microsoft.com/office/drawing/2014/main" id="{9B883FCC-AF84-3549-3F94-BBBB3E9AC9B0}"/>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84A80543-F59C-60E0-CA3F-6DDA6C92BF5C}"/>
              </a:ext>
            </a:extLst>
          </p:cNvPr>
          <p:cNvSpPr>
            <a:spLocks noGrp="1"/>
          </p:cNvSpPr>
          <p:nvPr>
            <p:ph type="ftr" sz="quarter" idx="11"/>
          </p:nvPr>
        </p:nvSpPr>
        <p:spPr/>
        <p:txBody>
          <a:bodyPr/>
          <a:lstStyle/>
          <a:p>
            <a:r>
              <a:rPr lang="de-DE"/>
              <a:t>L. Demuth</a:t>
            </a:r>
            <a:r>
              <a:rPr lang="de-DE" sz="1000"/>
              <a:t> | Task 3: </a:t>
            </a:r>
            <a:r>
              <a:rPr lang="de-DE"/>
              <a:t>Results</a:t>
            </a:r>
            <a:endParaRPr lang="de-DE" sz="1000" dirty="0"/>
          </a:p>
        </p:txBody>
      </p:sp>
      <p:sp>
        <p:nvSpPr>
          <p:cNvPr id="6" name="Foliennummernplatzhalter 5">
            <a:extLst>
              <a:ext uri="{FF2B5EF4-FFF2-40B4-BE49-F238E27FC236}">
                <a16:creationId xmlns:a16="http://schemas.microsoft.com/office/drawing/2014/main" id="{41BFADC4-D98F-D080-88AF-3CE206E613CD}"/>
              </a:ext>
            </a:extLst>
          </p:cNvPr>
          <p:cNvSpPr>
            <a:spLocks noGrp="1"/>
          </p:cNvSpPr>
          <p:nvPr>
            <p:ph type="sldNum" sz="quarter" idx="12"/>
          </p:nvPr>
        </p:nvSpPr>
        <p:spPr/>
        <p:txBody>
          <a:bodyPr/>
          <a:lstStyle/>
          <a:p>
            <a:fld id="{DD2F4C09-65E4-4AD7-8D55-83CBD210ED85}" type="slidenum">
              <a:rPr lang="de-DE" smtClean="0"/>
              <a:pPr/>
              <a:t>12</a:t>
            </a:fld>
            <a:endParaRPr lang="de-DE" dirty="0"/>
          </a:p>
        </p:txBody>
      </p:sp>
      <p:grpSp>
        <p:nvGrpSpPr>
          <p:cNvPr id="24" name="Gruppieren 23">
            <a:extLst>
              <a:ext uri="{FF2B5EF4-FFF2-40B4-BE49-F238E27FC236}">
                <a16:creationId xmlns:a16="http://schemas.microsoft.com/office/drawing/2014/main" id="{C1D66B58-E463-06B0-45F4-1B4AAD66252A}"/>
              </a:ext>
            </a:extLst>
          </p:cNvPr>
          <p:cNvGrpSpPr/>
          <p:nvPr/>
        </p:nvGrpSpPr>
        <p:grpSpPr>
          <a:xfrm>
            <a:off x="4518209" y="1288970"/>
            <a:ext cx="7362000" cy="5269170"/>
            <a:chOff x="4518209" y="1288970"/>
            <a:chExt cx="7362000" cy="5269170"/>
          </a:xfrm>
        </p:grpSpPr>
        <p:pic>
          <p:nvPicPr>
            <p:cNvPr id="16" name="Grafik 15">
              <a:extLst>
                <a:ext uri="{FF2B5EF4-FFF2-40B4-BE49-F238E27FC236}">
                  <a16:creationId xmlns:a16="http://schemas.microsoft.com/office/drawing/2014/main" id="{B72BEA15-5A63-34E3-3FBF-9BF325D797A2}"/>
                </a:ext>
              </a:extLst>
            </p:cNvPr>
            <p:cNvPicPr>
              <a:picLocks/>
            </p:cNvPicPr>
            <p:nvPr/>
          </p:nvPicPr>
          <p:blipFill>
            <a:blip r:embed="rId3"/>
            <a:stretch>
              <a:fillRect/>
            </a:stretch>
          </p:blipFill>
          <p:spPr>
            <a:xfrm>
              <a:off x="4518209" y="1428140"/>
              <a:ext cx="7362000" cy="5130000"/>
            </a:xfrm>
            <a:prstGeom prst="rect">
              <a:avLst/>
            </a:prstGeom>
          </p:spPr>
        </p:pic>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6529E710-85AE-B6C4-1B7B-2E8B61641441}"/>
                    </a:ext>
                  </a:extLst>
                </p:cNvPr>
                <p:cNvSpPr txBox="1"/>
                <p:nvPr/>
              </p:nvSpPr>
              <p:spPr>
                <a:xfrm>
                  <a:off x="9336000" y="1288970"/>
                  <a:ext cx="2160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16,16</m:t>
                            </m:r>
                          </m:e>
                        </m:d>
                      </m:oMath>
                    </m:oMathPara>
                  </a14:m>
                  <a:endParaRPr lang="en-US" dirty="0"/>
                </a:p>
              </p:txBody>
            </p:sp>
          </mc:Choice>
          <mc:Fallback xmlns="">
            <p:sp>
              <p:nvSpPr>
                <p:cNvPr id="23" name="Textfeld 22">
                  <a:extLst>
                    <a:ext uri="{FF2B5EF4-FFF2-40B4-BE49-F238E27FC236}">
                      <a16:creationId xmlns:a16="http://schemas.microsoft.com/office/drawing/2014/main" id="{6529E710-85AE-B6C4-1B7B-2E8B61641441}"/>
                    </a:ext>
                  </a:extLst>
                </p:cNvPr>
                <p:cNvSpPr txBox="1">
                  <a:spLocks noRot="1" noChangeAspect="1" noMove="1" noResize="1" noEditPoints="1" noAdjustHandles="1" noChangeArrowheads="1" noChangeShapeType="1" noTextEdit="1"/>
                </p:cNvSpPr>
                <p:nvPr/>
              </p:nvSpPr>
              <p:spPr>
                <a:xfrm>
                  <a:off x="9336000" y="1288970"/>
                  <a:ext cx="2160000" cy="369332"/>
                </a:xfrm>
                <a:prstGeom prst="rect">
                  <a:avLst/>
                </a:prstGeom>
                <a:blipFill>
                  <a:blip r:embed="rId4"/>
                  <a:stretch>
                    <a:fillRect/>
                  </a:stretch>
                </a:blipFill>
              </p:spPr>
              <p:txBody>
                <a:bodyPr/>
                <a:lstStyle/>
                <a:p>
                  <a:r>
                    <a:rPr lang="en-US">
                      <a:noFill/>
                    </a:rPr>
                    <a:t> </a:t>
                  </a:r>
                </a:p>
              </p:txBody>
            </p:sp>
          </mc:Fallback>
        </mc:AlternateContent>
      </p:grpSp>
      <p:grpSp>
        <p:nvGrpSpPr>
          <p:cNvPr id="19" name="Gruppieren 18">
            <a:extLst>
              <a:ext uri="{FF2B5EF4-FFF2-40B4-BE49-F238E27FC236}">
                <a16:creationId xmlns:a16="http://schemas.microsoft.com/office/drawing/2014/main" id="{AEB83A5C-7F95-EEB1-2C01-C27DD783DD75}"/>
              </a:ext>
            </a:extLst>
          </p:cNvPr>
          <p:cNvGrpSpPr/>
          <p:nvPr/>
        </p:nvGrpSpPr>
        <p:grpSpPr>
          <a:xfrm>
            <a:off x="4470000" y="1228755"/>
            <a:ext cx="7362000" cy="5289140"/>
            <a:chOff x="4518209" y="1269000"/>
            <a:chExt cx="7362000" cy="5289140"/>
          </a:xfrm>
        </p:grpSpPr>
        <p:pic>
          <p:nvPicPr>
            <p:cNvPr id="17" name="Grafik 16">
              <a:extLst>
                <a:ext uri="{FF2B5EF4-FFF2-40B4-BE49-F238E27FC236}">
                  <a16:creationId xmlns:a16="http://schemas.microsoft.com/office/drawing/2014/main" id="{83E6D334-6207-CF33-1249-DE9C9CC2A380}"/>
                </a:ext>
              </a:extLst>
            </p:cNvPr>
            <p:cNvPicPr>
              <a:picLocks/>
            </p:cNvPicPr>
            <p:nvPr/>
          </p:nvPicPr>
          <p:blipFill>
            <a:blip r:embed="rId5"/>
            <a:stretch>
              <a:fillRect/>
            </a:stretch>
          </p:blipFill>
          <p:spPr>
            <a:xfrm>
              <a:off x="4518209" y="1428140"/>
              <a:ext cx="7362000" cy="5130000"/>
            </a:xfrm>
            <a:prstGeom prst="rect">
              <a:avLst/>
            </a:prstGeom>
          </p:spPr>
        </p:pic>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D73CB19A-0BFC-A2B8-5B62-63222231E785}"/>
                    </a:ext>
                  </a:extLst>
                </p:cNvPr>
                <p:cNvSpPr txBox="1"/>
                <p:nvPr/>
              </p:nvSpPr>
              <p:spPr>
                <a:xfrm>
                  <a:off x="9336000" y="1269000"/>
                  <a:ext cx="2160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m:oMathPara>
                  </a14:m>
                  <a:endParaRPr lang="en-US" dirty="0"/>
                </a:p>
              </p:txBody>
            </p:sp>
          </mc:Choice>
          <mc:Fallback xmlns="">
            <p:sp>
              <p:nvSpPr>
                <p:cNvPr id="18" name="Textfeld 17">
                  <a:extLst>
                    <a:ext uri="{FF2B5EF4-FFF2-40B4-BE49-F238E27FC236}">
                      <a16:creationId xmlns:a16="http://schemas.microsoft.com/office/drawing/2014/main" id="{D73CB19A-0BFC-A2B8-5B62-63222231E785}"/>
                    </a:ext>
                  </a:extLst>
                </p:cNvPr>
                <p:cNvSpPr txBox="1">
                  <a:spLocks noRot="1" noChangeAspect="1" noMove="1" noResize="1" noEditPoints="1" noAdjustHandles="1" noChangeArrowheads="1" noChangeShapeType="1" noTextEdit="1"/>
                </p:cNvSpPr>
                <p:nvPr/>
              </p:nvSpPr>
              <p:spPr>
                <a:xfrm>
                  <a:off x="9336000" y="1269000"/>
                  <a:ext cx="2160000"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083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FC6E-7675-2E62-1009-83862D37495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FC8B135-152A-8F6B-E054-882EBFD58422}"/>
              </a:ext>
            </a:extLst>
          </p:cNvPr>
          <p:cNvPicPr>
            <a:picLocks noChangeAspect="1"/>
          </p:cNvPicPr>
          <p:nvPr/>
        </p:nvPicPr>
        <p:blipFill>
          <a:blip r:embed="rId3"/>
          <a:stretch>
            <a:fillRect/>
          </a:stretch>
        </p:blipFill>
        <p:spPr>
          <a:xfrm>
            <a:off x="6920426" y="1883051"/>
            <a:ext cx="5271574" cy="3457446"/>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B713FAD8-D81B-C452-6888-A8D8B0C6ABB1}"/>
                  </a:ext>
                </a:extLst>
              </p:cNvPr>
              <p:cNvSpPr>
                <a:spLocks noGrp="1"/>
              </p:cNvSpPr>
              <p:nvPr>
                <p:ph idx="1"/>
              </p:nvPr>
            </p:nvSpPr>
            <p:spPr>
              <a:xfrm>
                <a:off x="246791" y="1883051"/>
                <a:ext cx="6929209" cy="4425949"/>
              </a:xfrm>
            </p:spPr>
            <p:txBody>
              <a:bodyPr wrap="square">
                <a:normAutofit fontScale="92500" lnSpcReduction="10000"/>
              </a:bodyPr>
              <a:lstStyle/>
              <a:p>
                <a:r>
                  <a:rPr lang="en-US" dirty="0"/>
                  <a:t>We have seen that the naïve model does not generalize well </a:t>
                </a:r>
              </a:p>
              <a:p>
                <a:pPr lvl="1"/>
                <a:r>
                  <a:rPr lang="en-US" dirty="0"/>
                  <a:t>Generalization depends on hyperparameters, amount of calibration data and on inductive bias</a:t>
                </a:r>
              </a:p>
              <a:p>
                <a:r>
                  <a:rPr lang="en-US" dirty="0"/>
                  <a:t>So far we used a fairly small calibration dataset</a:t>
                </a:r>
              </a:p>
              <a:p>
                <a:r>
                  <a:rPr lang="en-US" dirty="0"/>
                  <a:t>Now we use a much larger calibration dataset (100 load paths)</a:t>
                </a:r>
              </a:p>
              <a:p>
                <a:r>
                  <a:rPr lang="en-US" dirty="0"/>
                  <a:t>Split the dataset into a calibration and test data and compare the naïve with invariant based model:</a:t>
                </a:r>
              </a:p>
              <a:p>
                <a:pPr lvl="1"/>
                <a:r>
                  <a:rPr lang="en-US" dirty="0"/>
                  <a:t>60/40</a:t>
                </a:r>
              </a:p>
              <a:p>
                <a:pPr lvl="1"/>
                <a:r>
                  <a:rPr lang="en-US" dirty="0"/>
                  <a:t>70/30</a:t>
                </a:r>
              </a:p>
              <a:p>
                <a:pPr lvl="1"/>
                <a:r>
                  <a:rPr lang="en-US" dirty="0"/>
                  <a:t>80/20</a:t>
                </a:r>
              </a:p>
              <a:p>
                <a:pPr lvl="1"/>
                <a:r>
                  <a:rPr lang="en-US" dirty="0"/>
                  <a:t>90/10</a:t>
                </a:r>
              </a:p>
              <a:p>
                <a:r>
                  <a:rPr lang="en-US" dirty="0"/>
                  <a:t>Naïve model: </a:t>
                </a:r>
                <a14:m>
                  <m:oMath xmlns:m="http://schemas.openxmlformats.org/officeDocument/2006/math">
                    <m:r>
                      <a:rPr lang="en-US" i="1">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e>
                    </m:d>
                  </m:oMath>
                </a14:m>
                <a:r>
                  <a:rPr lang="en-US" dirty="0"/>
                  <a:t>; Invariant-based model: </a:t>
                </a:r>
                <a14:m>
                  <m:oMath xmlns:m="http://schemas.openxmlformats.org/officeDocument/2006/math">
                    <m:r>
                      <a:rPr lang="en-US" i="1">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4</m:t>
                        </m:r>
                      </m:e>
                    </m:d>
                  </m:oMath>
                </a14:m>
                <a:endParaRPr lang="en-US" dirty="0"/>
              </a:p>
              <a:p>
                <a:endParaRPr lang="en-US" dirty="0"/>
              </a:p>
              <a:p>
                <a:endParaRPr lang="en-US" dirty="0"/>
              </a:p>
              <a:p>
                <a:pPr lvl="1"/>
                <a:endParaRPr lang="en-US" dirty="0"/>
              </a:p>
              <a:p>
                <a:pPr lvl="1"/>
                <a:endParaRPr lang="en-US" dirty="0"/>
              </a:p>
            </p:txBody>
          </p:sp>
        </mc:Choice>
        <mc:Fallback xmlns="">
          <p:sp>
            <p:nvSpPr>
              <p:cNvPr id="11" name="Inhaltsplatzhalter 2">
                <a:extLst>
                  <a:ext uri="{FF2B5EF4-FFF2-40B4-BE49-F238E27FC236}">
                    <a16:creationId xmlns:a16="http://schemas.microsoft.com/office/drawing/2014/main" id="{B713FAD8-D81B-C452-6888-A8D8B0C6ABB1}"/>
                  </a:ext>
                </a:extLst>
              </p:cNvPr>
              <p:cNvSpPr>
                <a:spLocks noGrp="1" noRot="1" noChangeAspect="1" noMove="1" noResize="1" noEditPoints="1" noAdjustHandles="1" noChangeArrowheads="1" noChangeShapeType="1" noTextEdit="1"/>
              </p:cNvSpPr>
              <p:nvPr>
                <p:ph idx="1"/>
              </p:nvPr>
            </p:nvSpPr>
            <p:spPr>
              <a:xfrm>
                <a:off x="246791" y="1883051"/>
                <a:ext cx="6929209" cy="4425949"/>
              </a:xfrm>
              <a:blipFill>
                <a:blip r:embed="rId4"/>
                <a:stretch>
                  <a:fillRect l="-2015" t="-2292" b="-860"/>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5759ADF5-F7C6-918F-16B1-551A349714B0}"/>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a:t>Concentric </a:t>
            </a:r>
            <a:r>
              <a:rPr lang="en-US" sz="2400" dirty="0"/>
              <a:t>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A1872ABE-274E-4C0F-A7EE-1D0106E41336}"/>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25DF6F13-9C78-3597-A5DB-261B9AD32FE8}"/>
              </a:ext>
            </a:extLst>
          </p:cNvPr>
          <p:cNvSpPr>
            <a:spLocks noGrp="1"/>
          </p:cNvSpPr>
          <p:nvPr>
            <p:ph type="ftr" sz="quarter" idx="11"/>
          </p:nvPr>
        </p:nvSpPr>
        <p:spPr/>
        <p:txBody>
          <a:bodyPr/>
          <a:lstStyle/>
          <a:p>
            <a:r>
              <a:rPr lang="de-DE"/>
              <a:t>L. Demuth</a:t>
            </a:r>
            <a:r>
              <a:rPr lang="de-DE" sz="1000"/>
              <a:t> | Task 4</a:t>
            </a:r>
            <a:endParaRPr lang="de-DE" sz="1000" dirty="0"/>
          </a:p>
        </p:txBody>
      </p:sp>
      <p:sp>
        <p:nvSpPr>
          <p:cNvPr id="6" name="Foliennummernplatzhalter 5">
            <a:extLst>
              <a:ext uri="{FF2B5EF4-FFF2-40B4-BE49-F238E27FC236}">
                <a16:creationId xmlns:a16="http://schemas.microsoft.com/office/drawing/2014/main" id="{10913820-5006-23C3-EEFB-E94647850CFC}"/>
              </a:ext>
            </a:extLst>
          </p:cNvPr>
          <p:cNvSpPr>
            <a:spLocks noGrp="1"/>
          </p:cNvSpPr>
          <p:nvPr>
            <p:ph type="sldNum" sz="quarter" idx="12"/>
          </p:nvPr>
        </p:nvSpPr>
        <p:spPr/>
        <p:txBody>
          <a:bodyPr/>
          <a:lstStyle/>
          <a:p>
            <a:fld id="{DD2F4C09-65E4-4AD7-8D55-83CBD210ED85}" type="slidenum">
              <a:rPr lang="de-DE" smtClean="0"/>
              <a:pPr/>
              <a:t>13</a:t>
            </a:fld>
            <a:endParaRPr lang="de-DE" dirty="0"/>
          </a:p>
        </p:txBody>
      </p:sp>
    </p:spTree>
    <p:extLst>
      <p:ext uri="{BB962C8B-B14F-4D97-AF65-F5344CB8AC3E}">
        <p14:creationId xmlns:p14="http://schemas.microsoft.com/office/powerpoint/2010/main" val="48478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D0BB-5CE6-9EC7-7054-949DFFE379B0}"/>
            </a:ext>
          </a:extLst>
        </p:cNvPr>
        <p:cNvGrpSpPr/>
        <p:nvPr/>
      </p:nvGrpSpPr>
      <p:grpSpPr>
        <a:xfrm>
          <a:off x="0" y="0"/>
          <a:ext cx="0" cy="0"/>
          <a:chOff x="0" y="0"/>
          <a:chExt cx="0" cy="0"/>
        </a:xfrm>
      </p:grpSpPr>
      <p:pic>
        <p:nvPicPr>
          <p:cNvPr id="17" name="Grafik 16">
            <a:extLst>
              <a:ext uri="{FF2B5EF4-FFF2-40B4-BE49-F238E27FC236}">
                <a16:creationId xmlns:a16="http://schemas.microsoft.com/office/drawing/2014/main" id="{EBE034D8-40D8-E3D9-6889-7DEA34A0FDBC}"/>
              </a:ext>
            </a:extLst>
          </p:cNvPr>
          <p:cNvPicPr>
            <a:picLocks noChangeAspect="1"/>
          </p:cNvPicPr>
          <p:nvPr/>
        </p:nvPicPr>
        <p:blipFill>
          <a:blip r:embed="rId3"/>
          <a:stretch>
            <a:fillRect/>
          </a:stretch>
        </p:blipFill>
        <p:spPr>
          <a:xfrm>
            <a:off x="4058400" y="1436400"/>
            <a:ext cx="7772400" cy="5123705"/>
          </a:xfrm>
          <a:prstGeom prst="rect">
            <a:avLst/>
          </a:prstGeom>
        </p:spPr>
      </p:pic>
      <p:pic>
        <p:nvPicPr>
          <p:cNvPr id="16" name="Grafik 15">
            <a:extLst>
              <a:ext uri="{FF2B5EF4-FFF2-40B4-BE49-F238E27FC236}">
                <a16:creationId xmlns:a16="http://schemas.microsoft.com/office/drawing/2014/main" id="{81999526-84FF-99BE-F09B-B7D61ECDD92E}"/>
              </a:ext>
            </a:extLst>
          </p:cNvPr>
          <p:cNvPicPr>
            <a:picLocks noChangeAspect="1"/>
          </p:cNvPicPr>
          <p:nvPr/>
        </p:nvPicPr>
        <p:blipFill>
          <a:blip r:embed="rId4"/>
          <a:stretch>
            <a:fillRect/>
          </a:stretch>
        </p:blipFill>
        <p:spPr>
          <a:xfrm>
            <a:off x="4058400" y="1436400"/>
            <a:ext cx="7772400" cy="5123705"/>
          </a:xfrm>
          <a:prstGeom prst="rect">
            <a:avLst/>
          </a:prstGeom>
        </p:spPr>
      </p:pic>
      <p:pic>
        <p:nvPicPr>
          <p:cNvPr id="15" name="Grafik 14">
            <a:extLst>
              <a:ext uri="{FF2B5EF4-FFF2-40B4-BE49-F238E27FC236}">
                <a16:creationId xmlns:a16="http://schemas.microsoft.com/office/drawing/2014/main" id="{E28C053B-AC32-DA0B-FC51-D731F28C3C18}"/>
              </a:ext>
            </a:extLst>
          </p:cNvPr>
          <p:cNvPicPr>
            <a:picLocks noChangeAspect="1"/>
          </p:cNvPicPr>
          <p:nvPr/>
        </p:nvPicPr>
        <p:blipFill>
          <a:blip r:embed="rId5"/>
          <a:stretch>
            <a:fillRect/>
          </a:stretch>
        </p:blipFill>
        <p:spPr>
          <a:xfrm>
            <a:off x="4058400" y="1436400"/>
            <a:ext cx="7772400" cy="5123705"/>
          </a:xfrm>
          <a:prstGeom prst="rect">
            <a:avLst/>
          </a:prstGeom>
        </p:spPr>
      </p:pic>
      <p:pic>
        <p:nvPicPr>
          <p:cNvPr id="14" name="Grafik 13">
            <a:extLst>
              <a:ext uri="{FF2B5EF4-FFF2-40B4-BE49-F238E27FC236}">
                <a16:creationId xmlns:a16="http://schemas.microsoft.com/office/drawing/2014/main" id="{2C353279-7A90-DD2D-109B-CCB3C80BA6F1}"/>
              </a:ext>
            </a:extLst>
          </p:cNvPr>
          <p:cNvPicPr>
            <a:picLocks noChangeAspect="1"/>
          </p:cNvPicPr>
          <p:nvPr/>
        </p:nvPicPr>
        <p:blipFill>
          <a:blip r:embed="rId6"/>
          <a:stretch>
            <a:fillRect/>
          </a:stretch>
        </p:blipFill>
        <p:spPr>
          <a:xfrm>
            <a:off x="4059600" y="1404365"/>
            <a:ext cx="7772400" cy="5123705"/>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F733DC56-9241-6C42-6874-D671B8BDBABD}"/>
                  </a:ext>
                </a:extLst>
              </p:cNvPr>
              <p:cNvSpPr>
                <a:spLocks noGrp="1"/>
              </p:cNvSpPr>
              <p:nvPr>
                <p:ph idx="1"/>
              </p:nvPr>
            </p:nvSpPr>
            <p:spPr>
              <a:xfrm>
                <a:off x="246791" y="1629001"/>
                <a:ext cx="3861018" cy="4680000"/>
              </a:xfrm>
            </p:spPr>
            <p:txBody>
              <a:bodyPr wrap="square">
                <a:normAutofit fontScale="92500"/>
              </a:bodyPr>
              <a:lstStyle/>
              <a:p>
                <a:r>
                  <a:rPr lang="en-US" dirty="0"/>
                  <a:t>Does the naïve model generalize better with more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e>
                      </m:d>
                    </m:oMath>
                  </m:oMathPara>
                </a14:m>
                <a:endParaRPr lang="en-US" dirty="0"/>
              </a:p>
              <a:p>
                <a:pPr marL="0" indent="0">
                  <a:buNone/>
                </a:pPr>
                <a:r>
                  <a:rPr lang="en-US" b="1" dirty="0"/>
                  <a:t>We see no improvement! </a:t>
                </a:r>
              </a:p>
              <a:p>
                <a:pPr marL="0" indent="0">
                  <a:buNone/>
                </a:pPr>
                <a:r>
                  <a:rPr lang="en-US" dirty="0"/>
                  <a:t>Two options:</a:t>
                </a:r>
              </a:p>
              <a:p>
                <a:pPr marL="457200" indent="-457200">
                  <a:buFont typeface="+mj-lt"/>
                  <a:buAutoNum type="arabicPeriod"/>
                </a:pPr>
                <a:r>
                  <a:rPr lang="en-US" dirty="0"/>
                  <a:t>Large enough data set and hope that the test case is within the interpolation range</a:t>
                </a:r>
              </a:p>
              <a:p>
                <a:pPr lvl="1"/>
                <a:r>
                  <a:rPr lang="en-US" dirty="0"/>
                  <a:t>Calibration time will increase</a:t>
                </a:r>
              </a:p>
              <a:p>
                <a:pPr lvl="1"/>
                <a:r>
                  <a:rPr lang="en-US" dirty="0"/>
                  <a:t>Sometimes its not easy to get enough data</a:t>
                </a:r>
              </a:p>
              <a:p>
                <a:pPr marL="457200" indent="-457200">
                  <a:buFont typeface="+mj-lt"/>
                  <a:buAutoNum type="arabicPeriod"/>
                </a:pPr>
                <a:r>
                  <a:rPr lang="en-US" b="1" dirty="0"/>
                  <a:t>Using a PANN</a:t>
                </a:r>
              </a:p>
              <a:p>
                <a:endParaRPr lang="en-US" dirty="0"/>
              </a:p>
              <a:p>
                <a:endParaRPr lang="en-US" dirty="0"/>
              </a:p>
              <a:p>
                <a:pPr lvl="1"/>
                <a:endParaRPr lang="en-US" dirty="0"/>
              </a:p>
              <a:p>
                <a:pPr lvl="1"/>
                <a:endParaRPr lang="en-US" dirty="0"/>
              </a:p>
            </p:txBody>
          </p:sp>
        </mc:Choice>
        <mc:Fallback xmlns="">
          <p:sp>
            <p:nvSpPr>
              <p:cNvPr id="11" name="Inhaltsplatzhalter 2">
                <a:extLst>
                  <a:ext uri="{FF2B5EF4-FFF2-40B4-BE49-F238E27FC236}">
                    <a16:creationId xmlns:a16="http://schemas.microsoft.com/office/drawing/2014/main" id="{F733DC56-9241-6C42-6874-D671B8BDBABD}"/>
                  </a:ext>
                </a:extLst>
              </p:cNvPr>
              <p:cNvSpPr>
                <a:spLocks noGrp="1" noRot="1" noChangeAspect="1" noMove="1" noResize="1" noEditPoints="1" noAdjustHandles="1" noChangeArrowheads="1" noChangeShapeType="1" noTextEdit="1"/>
              </p:cNvSpPr>
              <p:nvPr>
                <p:ph idx="1"/>
              </p:nvPr>
            </p:nvSpPr>
            <p:spPr>
              <a:xfrm>
                <a:off x="246791" y="1629001"/>
                <a:ext cx="3861018" cy="4680000"/>
              </a:xfrm>
              <a:blipFill>
                <a:blip r:embed="rId7"/>
                <a:stretch>
                  <a:fillRect l="-3934" t="-1626"/>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711397C3-566B-0E1B-150E-DBF5F78C9676}"/>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dirty="0"/>
              <a:t>Concentric 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687BA361-9396-49BD-1283-47C10CEE98E8}"/>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AD47A4D3-D872-9C71-7F0A-42F499B0D11E}"/>
              </a:ext>
            </a:extLst>
          </p:cNvPr>
          <p:cNvSpPr>
            <a:spLocks noGrp="1"/>
          </p:cNvSpPr>
          <p:nvPr>
            <p:ph type="ftr" sz="quarter" idx="11"/>
          </p:nvPr>
        </p:nvSpPr>
        <p:spPr/>
        <p:txBody>
          <a:bodyPr/>
          <a:lstStyle/>
          <a:p>
            <a:r>
              <a:rPr lang="de-DE"/>
              <a:t>L. Demuth </a:t>
            </a:r>
            <a:r>
              <a:rPr lang="de-DE" sz="1000"/>
              <a:t>| Task 4</a:t>
            </a:r>
            <a:endParaRPr lang="de-DE" sz="1000" dirty="0"/>
          </a:p>
        </p:txBody>
      </p:sp>
      <p:sp>
        <p:nvSpPr>
          <p:cNvPr id="6" name="Foliennummernplatzhalter 5">
            <a:extLst>
              <a:ext uri="{FF2B5EF4-FFF2-40B4-BE49-F238E27FC236}">
                <a16:creationId xmlns:a16="http://schemas.microsoft.com/office/drawing/2014/main" id="{C02703C9-2E7D-3F69-9D5C-8BA5C05BD904}"/>
              </a:ext>
            </a:extLst>
          </p:cNvPr>
          <p:cNvSpPr>
            <a:spLocks noGrp="1"/>
          </p:cNvSpPr>
          <p:nvPr>
            <p:ph type="sldNum" sz="quarter" idx="12"/>
          </p:nvPr>
        </p:nvSpPr>
        <p:spPr/>
        <p:txBody>
          <a:bodyPr/>
          <a:lstStyle/>
          <a:p>
            <a:fld id="{DD2F4C09-65E4-4AD7-8D55-83CBD210ED85}" type="slidenum">
              <a:rPr lang="de-DE" smtClean="0"/>
              <a:pPr/>
              <a:t>14</a:t>
            </a:fld>
            <a:endParaRPr lang="de-DE" dirty="0"/>
          </a:p>
        </p:txBody>
      </p:sp>
      <p:pic>
        <p:nvPicPr>
          <p:cNvPr id="13" name="Grafik 12">
            <a:extLst>
              <a:ext uri="{FF2B5EF4-FFF2-40B4-BE49-F238E27FC236}">
                <a16:creationId xmlns:a16="http://schemas.microsoft.com/office/drawing/2014/main" id="{F28B0A42-639C-BD2B-45D1-4A278C2DE594}"/>
              </a:ext>
            </a:extLst>
          </p:cNvPr>
          <p:cNvPicPr>
            <a:picLocks noChangeAspect="1"/>
          </p:cNvPicPr>
          <p:nvPr/>
        </p:nvPicPr>
        <p:blipFill>
          <a:blip r:embed="rId8"/>
          <a:stretch>
            <a:fillRect/>
          </a:stretch>
        </p:blipFill>
        <p:spPr>
          <a:xfrm>
            <a:off x="4107809" y="1374296"/>
            <a:ext cx="7772400" cy="5123705"/>
          </a:xfrm>
          <a:prstGeom prst="rect">
            <a:avLst/>
          </a:prstGeom>
        </p:spPr>
      </p:pic>
    </p:spTree>
    <p:extLst>
      <p:ext uri="{BB962C8B-B14F-4D97-AF65-F5344CB8AC3E}">
        <p14:creationId xmlns:p14="http://schemas.microsoft.com/office/powerpoint/2010/main" val="28153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par>
                                <p:cTn id="28" presetID="10" presetClass="entr" presetSubtype="0" fill="hold" nodeType="with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Effect transition="in" filter="fade">
                                      <p:cBhvr>
                                        <p:cTn id="30" dur="500"/>
                                        <p:tgtEl>
                                          <p:spTgt spid="11">
                                            <p:txEl>
                                              <p:pRg st="2" end="2"/>
                                            </p:txEl>
                                          </p:spTgt>
                                        </p:tgtEl>
                                      </p:cBhvr>
                                    </p:animEffect>
                                  </p:childTnLst>
                                </p:cTn>
                              </p:par>
                              <p:par>
                                <p:cTn id="31" presetID="10" presetClass="entr" presetSubtype="0" fill="hold" nodeType="withEffect">
                                  <p:stCondLst>
                                    <p:cond delay="0"/>
                                  </p:stCondLst>
                                  <p:childTnLst>
                                    <p:set>
                                      <p:cBhvr>
                                        <p:cTn id="32" dur="1" fill="hold">
                                          <p:stCondLst>
                                            <p:cond delay="0"/>
                                          </p:stCondLst>
                                        </p:cTn>
                                        <p:tgtEl>
                                          <p:spTgt spid="11">
                                            <p:txEl>
                                              <p:pRg st="3" end="3"/>
                                            </p:txEl>
                                          </p:spTgt>
                                        </p:tgtEl>
                                        <p:attrNameLst>
                                          <p:attrName>style.visibility</p:attrName>
                                        </p:attrNameLst>
                                      </p:cBhvr>
                                      <p:to>
                                        <p:strVal val="visible"/>
                                      </p:to>
                                    </p:set>
                                    <p:animEffect transition="in" filter="fade">
                                      <p:cBhvr>
                                        <p:cTn id="33" dur="500"/>
                                        <p:tgtEl>
                                          <p:spTgt spid="11">
                                            <p:txEl>
                                              <p:pRg st="3" end="3"/>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11">
                                            <p:txEl>
                                              <p:pRg st="4" end="4"/>
                                            </p:txEl>
                                          </p:spTgt>
                                        </p:tgtEl>
                                        <p:attrNameLst>
                                          <p:attrName>style.visibility</p:attrName>
                                        </p:attrNameLst>
                                      </p:cBhvr>
                                      <p:to>
                                        <p:strVal val="visible"/>
                                      </p:to>
                                    </p:set>
                                    <p:animEffect transition="in" filter="fade">
                                      <p:cBhvr>
                                        <p:cTn id="36" dur="500"/>
                                        <p:tgtEl>
                                          <p:spTgt spid="11">
                                            <p:txEl>
                                              <p:pRg st="4" end="4"/>
                                            </p:txEl>
                                          </p:spTgt>
                                        </p:tgtEl>
                                      </p:cBhvr>
                                    </p:animEffect>
                                  </p:childTnLst>
                                </p:cTn>
                              </p:par>
                              <p:par>
                                <p:cTn id="37" presetID="10" presetClass="entr" presetSubtype="0" fill="hold" nodeType="withEffect">
                                  <p:stCondLst>
                                    <p:cond delay="0"/>
                                  </p:stCondLst>
                                  <p:childTnLst>
                                    <p:set>
                                      <p:cBhvr>
                                        <p:cTn id="38" dur="1" fill="hold">
                                          <p:stCondLst>
                                            <p:cond delay="0"/>
                                          </p:stCondLst>
                                        </p:cTn>
                                        <p:tgtEl>
                                          <p:spTgt spid="11">
                                            <p:txEl>
                                              <p:pRg st="5" end="5"/>
                                            </p:txEl>
                                          </p:spTgt>
                                        </p:tgtEl>
                                        <p:attrNameLst>
                                          <p:attrName>style.visibility</p:attrName>
                                        </p:attrNameLst>
                                      </p:cBhvr>
                                      <p:to>
                                        <p:strVal val="visible"/>
                                      </p:to>
                                    </p:set>
                                    <p:animEffect transition="in" filter="fade">
                                      <p:cBhvr>
                                        <p:cTn id="39" dur="500"/>
                                        <p:tgtEl>
                                          <p:spTgt spid="11">
                                            <p:txEl>
                                              <p:pRg st="5" end="5"/>
                                            </p:txEl>
                                          </p:spTgt>
                                        </p:tgtEl>
                                      </p:cBhvr>
                                    </p:animEffect>
                                  </p:childTnLst>
                                </p:cTn>
                              </p:par>
                              <p:par>
                                <p:cTn id="40" presetID="10" presetClass="entr" presetSubtype="0" fill="hold" nodeType="with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fade">
                                      <p:cBhvr>
                                        <p:cTn id="42" dur="500"/>
                                        <p:tgtEl>
                                          <p:spTgt spid="11">
                                            <p:txEl>
                                              <p:pRg st="6" end="6"/>
                                            </p:txEl>
                                          </p:spTgt>
                                        </p:tgtEl>
                                      </p:cBhvr>
                                    </p:animEffect>
                                  </p:childTnLst>
                                </p:cTn>
                              </p:par>
                              <p:par>
                                <p:cTn id="43" presetID="10" presetClass="entr" presetSubtype="0" fill="hold" nodeType="withEffect">
                                  <p:stCondLst>
                                    <p:cond delay="0"/>
                                  </p:stCondLst>
                                  <p:childTnLst>
                                    <p:set>
                                      <p:cBhvr>
                                        <p:cTn id="44" dur="1" fill="hold">
                                          <p:stCondLst>
                                            <p:cond delay="0"/>
                                          </p:stCondLst>
                                        </p:cTn>
                                        <p:tgtEl>
                                          <p:spTgt spid="11">
                                            <p:txEl>
                                              <p:pRg st="7" end="7"/>
                                            </p:txEl>
                                          </p:spTgt>
                                        </p:tgtEl>
                                        <p:attrNameLst>
                                          <p:attrName>style.visibility</p:attrName>
                                        </p:attrNameLst>
                                      </p:cBhvr>
                                      <p:to>
                                        <p:strVal val="visible"/>
                                      </p:to>
                                    </p:set>
                                    <p:animEffect transition="in" filter="fade">
                                      <p:cBhvr>
                                        <p:cTn id="45" dur="500"/>
                                        <p:tgtEl>
                                          <p:spTgt spid="1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B5AA-8CF0-8D01-831C-FF9FF2AB1D10}"/>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0AC6D98E-B586-8896-E73C-EC70D8FE494D}"/>
              </a:ext>
            </a:extLst>
          </p:cNvPr>
          <p:cNvSpPr>
            <a:spLocks noGrp="1"/>
          </p:cNvSpPr>
          <p:nvPr>
            <p:ph idx="1"/>
          </p:nvPr>
        </p:nvSpPr>
        <p:spPr>
          <a:xfrm>
            <a:off x="246791" y="1883051"/>
            <a:ext cx="3861018" cy="4425949"/>
          </a:xfrm>
        </p:spPr>
        <p:txBody>
          <a:bodyPr wrap="square">
            <a:normAutofit/>
          </a:bodyPr>
          <a:lstStyle/>
          <a:p>
            <a:pPr marL="457200" indent="-457200">
              <a:buFont typeface="+mj-lt"/>
              <a:buAutoNum type="arabicPeriod" startAt="2"/>
            </a:pPr>
            <a:r>
              <a:rPr lang="en-US" b="1" dirty="0"/>
              <a:t>Using a PANN</a:t>
            </a:r>
          </a:p>
          <a:p>
            <a:r>
              <a:rPr lang="en-US" dirty="0"/>
              <a:t>Excellent generalization behavior already for 60/40 split</a:t>
            </a:r>
          </a:p>
          <a:p>
            <a:r>
              <a:rPr lang="en-US" dirty="0"/>
              <a:t>Very small NN</a:t>
            </a:r>
          </a:p>
          <a:p>
            <a:r>
              <a:rPr lang="en-US" dirty="0"/>
              <a:t>The more prior knowledge of physics we put into our model the larger the </a:t>
            </a:r>
            <a:r>
              <a:rPr lang="en-US" b="1" dirty="0"/>
              <a:t>inductive bias </a:t>
            </a:r>
            <a:r>
              <a:rPr lang="en-US" dirty="0"/>
              <a:t>and the less data we need for intra- and extrapolation </a:t>
            </a:r>
          </a:p>
          <a:p>
            <a:endParaRPr lang="en-US" dirty="0"/>
          </a:p>
          <a:p>
            <a:endParaRPr lang="en-US" dirty="0"/>
          </a:p>
          <a:p>
            <a:endParaRPr lang="en-US" dirty="0"/>
          </a:p>
          <a:p>
            <a:pPr lvl="1"/>
            <a:endParaRPr lang="en-US" dirty="0"/>
          </a:p>
          <a:p>
            <a:pPr lvl="1"/>
            <a:endParaRPr lang="en-US" dirty="0"/>
          </a:p>
        </p:txBody>
      </p:sp>
      <p:sp>
        <p:nvSpPr>
          <p:cNvPr id="2" name="Titel 1">
            <a:extLst>
              <a:ext uri="{FF2B5EF4-FFF2-40B4-BE49-F238E27FC236}">
                <a16:creationId xmlns:a16="http://schemas.microsoft.com/office/drawing/2014/main" id="{1C703E7B-0905-80BA-D50D-0B9982EA3B54}"/>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dirty="0"/>
              <a:t>Concentric 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D4227E46-ACBB-DEEA-6E1C-DC7D2866B74F}"/>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73EBE585-FCCD-0063-C3DE-72CE5ECF4D1D}"/>
              </a:ext>
            </a:extLst>
          </p:cNvPr>
          <p:cNvSpPr>
            <a:spLocks noGrp="1"/>
          </p:cNvSpPr>
          <p:nvPr>
            <p:ph type="ftr" sz="quarter" idx="11"/>
          </p:nvPr>
        </p:nvSpPr>
        <p:spPr/>
        <p:txBody>
          <a:bodyPr/>
          <a:lstStyle/>
          <a:p>
            <a:r>
              <a:rPr lang="de-DE"/>
              <a:t>L. Demuth</a:t>
            </a:r>
            <a:r>
              <a:rPr lang="de-DE" sz="1000"/>
              <a:t> | Task 4</a:t>
            </a:r>
            <a:endParaRPr lang="de-DE" sz="1000" dirty="0"/>
          </a:p>
        </p:txBody>
      </p:sp>
      <p:sp>
        <p:nvSpPr>
          <p:cNvPr id="6" name="Foliennummernplatzhalter 5">
            <a:extLst>
              <a:ext uri="{FF2B5EF4-FFF2-40B4-BE49-F238E27FC236}">
                <a16:creationId xmlns:a16="http://schemas.microsoft.com/office/drawing/2014/main" id="{8942F446-A4DE-69D0-1965-7762305CC7D4}"/>
              </a:ext>
            </a:extLst>
          </p:cNvPr>
          <p:cNvSpPr>
            <a:spLocks noGrp="1"/>
          </p:cNvSpPr>
          <p:nvPr>
            <p:ph type="sldNum" sz="quarter" idx="12"/>
          </p:nvPr>
        </p:nvSpPr>
        <p:spPr/>
        <p:txBody>
          <a:bodyPr/>
          <a:lstStyle/>
          <a:p>
            <a:fld id="{DD2F4C09-65E4-4AD7-8D55-83CBD210ED85}" type="slidenum">
              <a:rPr lang="de-DE" smtClean="0"/>
              <a:pPr/>
              <a:t>15</a:t>
            </a:fld>
            <a:endParaRPr lang="de-DE" dirty="0"/>
          </a:p>
        </p:txBody>
      </p:sp>
      <p:pic>
        <p:nvPicPr>
          <p:cNvPr id="3" name="Grafik 2">
            <a:extLst>
              <a:ext uri="{FF2B5EF4-FFF2-40B4-BE49-F238E27FC236}">
                <a16:creationId xmlns:a16="http://schemas.microsoft.com/office/drawing/2014/main" id="{873B966B-C174-4BBA-0AAE-60D3F6670C44}"/>
              </a:ext>
            </a:extLst>
          </p:cNvPr>
          <p:cNvPicPr>
            <a:picLocks noChangeAspect="1"/>
          </p:cNvPicPr>
          <p:nvPr/>
        </p:nvPicPr>
        <p:blipFill>
          <a:blip r:embed="rId3"/>
          <a:stretch>
            <a:fillRect/>
          </a:stretch>
        </p:blipFill>
        <p:spPr>
          <a:xfrm>
            <a:off x="4172809" y="1434435"/>
            <a:ext cx="7772400" cy="5123705"/>
          </a:xfrm>
          <a:prstGeom prst="rect">
            <a:avLst/>
          </a:prstGeom>
        </p:spPr>
      </p:pic>
    </p:spTree>
    <p:extLst>
      <p:ext uri="{BB962C8B-B14F-4D97-AF65-F5344CB8AC3E}">
        <p14:creationId xmlns:p14="http://schemas.microsoft.com/office/powerpoint/2010/main" val="36990754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729C9-2F03-89E2-E468-D8801E4BE27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BEB742-17F6-F259-93FA-C13093CA6FD6}"/>
              </a:ext>
            </a:extLst>
          </p:cNvPr>
          <p:cNvSpPr>
            <a:spLocks noGrp="1"/>
          </p:cNvSpPr>
          <p:nvPr>
            <p:ph type="title"/>
          </p:nvPr>
        </p:nvSpPr>
        <p:spPr>
          <a:xfrm>
            <a:off x="360000" y="796056"/>
            <a:ext cx="9696000" cy="1080000"/>
          </a:xfrm>
        </p:spPr>
        <p:txBody>
          <a:bodyPr anchor="t">
            <a:normAutofit/>
          </a:bodyPr>
          <a:lstStyle/>
          <a:p>
            <a:pPr>
              <a:lnSpc>
                <a:spcPct val="100000"/>
              </a:lnSpc>
            </a:pPr>
            <a:r>
              <a:rPr lang="en-US" sz="2400" dirty="0"/>
              <a:t>Homogenized cubic lattice metamaterials – </a:t>
            </a:r>
            <a:br>
              <a:rPr lang="en-US" sz="2400" dirty="0"/>
            </a:br>
            <a:r>
              <a:rPr lang="en-US" sz="2400" dirty="0"/>
              <a:t>Approximation of mathematical conditions</a:t>
            </a:r>
          </a:p>
        </p:txBody>
      </p:sp>
      <p:sp>
        <p:nvSpPr>
          <p:cNvPr id="4" name="Datumsplatzhalter 3">
            <a:extLst>
              <a:ext uri="{FF2B5EF4-FFF2-40B4-BE49-F238E27FC236}">
                <a16:creationId xmlns:a16="http://schemas.microsoft.com/office/drawing/2014/main" id="{49AC840C-3206-F38B-1183-2ABB05E11C80}"/>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C90D456F-DB64-DABF-2B4F-471ECA2A5121}"/>
              </a:ext>
            </a:extLst>
          </p:cNvPr>
          <p:cNvSpPr>
            <a:spLocks noGrp="1"/>
          </p:cNvSpPr>
          <p:nvPr>
            <p:ph type="ftr" sz="quarter" idx="11"/>
          </p:nvPr>
        </p:nvSpPr>
        <p:spPr/>
        <p:txBody>
          <a:bodyPr/>
          <a:lstStyle/>
          <a:p>
            <a:r>
              <a:rPr lang="de-DE"/>
              <a:t>L. Demuth</a:t>
            </a:r>
            <a:r>
              <a:rPr lang="de-DE" sz="1000"/>
              <a:t> | Task 5</a:t>
            </a:r>
            <a:endParaRPr lang="de-DE" sz="1000" dirty="0"/>
          </a:p>
        </p:txBody>
      </p:sp>
      <p:sp>
        <p:nvSpPr>
          <p:cNvPr id="6" name="Foliennummernplatzhalter 5">
            <a:extLst>
              <a:ext uri="{FF2B5EF4-FFF2-40B4-BE49-F238E27FC236}">
                <a16:creationId xmlns:a16="http://schemas.microsoft.com/office/drawing/2014/main" id="{CC1EF70B-50AF-2412-D73A-D02D7EE35DBF}"/>
              </a:ext>
            </a:extLst>
          </p:cNvPr>
          <p:cNvSpPr>
            <a:spLocks noGrp="1"/>
          </p:cNvSpPr>
          <p:nvPr>
            <p:ph type="sldNum" sz="quarter" idx="12"/>
          </p:nvPr>
        </p:nvSpPr>
        <p:spPr/>
        <p:txBody>
          <a:bodyPr/>
          <a:lstStyle/>
          <a:p>
            <a:fld id="{DD2F4C09-65E4-4AD7-8D55-83CBD210ED85}" type="slidenum">
              <a:rPr lang="de-DE" smtClean="0"/>
              <a:pPr/>
              <a:t>16</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EEBE2B2-3E2C-CFC2-06FE-F991E0F7A103}"/>
                  </a:ext>
                </a:extLst>
              </p:cNvPr>
              <p:cNvSpPr>
                <a:spLocks noGrp="1"/>
              </p:cNvSpPr>
              <p:nvPr>
                <p:ph idx="1"/>
              </p:nvPr>
            </p:nvSpPr>
            <p:spPr>
              <a:xfrm>
                <a:off x="360000" y="1716725"/>
                <a:ext cx="11136000" cy="4500000"/>
              </a:xfrm>
            </p:spPr>
            <p:txBody>
              <a:bodyPr/>
              <a:lstStyle/>
              <a:p>
                <a:r>
                  <a:rPr lang="en-US" dirty="0"/>
                  <a:t>Synthetic data from homogenized cubic lattice </a:t>
                </a:r>
                <a:r>
                  <a:rPr lang="en-US" b="1" dirty="0"/>
                  <a:t>anisotropy metamaterials</a:t>
                </a:r>
              </a:p>
              <a:p>
                <a:r>
                  <a:rPr lang="en-US" dirty="0"/>
                  <a:t>Data consisting of 5 experimentally load cases</a:t>
                </a:r>
              </a:p>
              <a:p>
                <a:pPr lvl="1"/>
                <a:r>
                  <a:rPr lang="en-US" dirty="0"/>
                  <a:t>Uniaxial, shear data for training</a:t>
                </a:r>
              </a:p>
              <a:p>
                <a:pPr lvl="1"/>
                <a:r>
                  <a:rPr lang="en-US" dirty="0"/>
                  <a:t>Mixed shear-tension for test</a:t>
                </a:r>
              </a:p>
              <a:p>
                <a:r>
                  <a:rPr lang="en-US" dirty="0"/>
                  <a:t>Two different models:</a:t>
                </a:r>
              </a:p>
              <a:p>
                <a:pPr lvl="1"/>
                <a:r>
                  <a:rPr lang="en-US" dirty="0"/>
                  <a:t>Invariant-based NN-model </a:t>
                </a:r>
                <a14:m>
                  <m:oMath xmlns:m="http://schemas.openxmlformats.org/officeDocument/2006/math">
                    <m:sSup>
                      <m:sSupPr>
                        <m:ctrlPr>
                          <a:rPr lang="en-US" i="1" smtClean="0">
                            <a:latin typeface="Cambria Math" panose="02040503050406030204" pitchFamily="18" charset="0"/>
                          </a:rPr>
                        </m:ctrlPr>
                      </m:sSupPr>
                      <m:e>
                        <m:r>
                          <a:rPr lang="de-DE" i="1" smtClean="0">
                            <a:latin typeface="Cambria Math" panose="02040503050406030204" pitchFamily="18" charset="0"/>
                          </a:rPr>
                          <m:t>𝑊</m:t>
                        </m:r>
                      </m:e>
                      <m:sup>
                        <m:r>
                          <a:rPr lang="de-DE" i="1" smtClean="0">
                            <a:latin typeface="Cambria Math" panose="02040503050406030204" pitchFamily="18" charset="0"/>
                          </a:rPr>
                          <m:t>𝐼</m:t>
                        </m:r>
                      </m:sup>
                    </m:sSup>
                  </m:oMath>
                </a14:m>
                <a:endParaRPr lang="en-US" dirty="0"/>
              </a:p>
              <a:p>
                <a:pPr lvl="1"/>
                <a:r>
                  <a:rPr lang="en-US" dirty="0"/>
                  <a:t>Deformation-gradient based NN-model </a:t>
                </a:r>
                <a14:m>
                  <m:oMath xmlns:m="http://schemas.openxmlformats.org/officeDocument/2006/math">
                    <m:sSup>
                      <m:sSupPr>
                        <m:ctrlPr>
                          <a:rPr lang="en-US" i="1" smtClean="0">
                            <a:latin typeface="Cambria Math" panose="02040503050406030204" pitchFamily="18" charset="0"/>
                          </a:rPr>
                        </m:ctrlPr>
                      </m:sSupPr>
                      <m:e>
                        <m:r>
                          <a:rPr lang="de-DE" i="1" smtClean="0">
                            <a:latin typeface="Cambria Math" panose="02040503050406030204" pitchFamily="18" charset="0"/>
                          </a:rPr>
                          <m:t>𝑊</m:t>
                        </m:r>
                      </m:e>
                      <m:sup>
                        <m:r>
                          <a:rPr lang="de-DE" i="1" smtClean="0">
                            <a:latin typeface="Cambria Math" panose="02040503050406030204" pitchFamily="18" charset="0"/>
                          </a:rPr>
                          <m:t>𝐹</m:t>
                        </m:r>
                      </m:sup>
                    </m:sSup>
                  </m:oMath>
                </a14:m>
                <a:endParaRPr lang="en-US" dirty="0"/>
              </a:p>
              <a:p>
                <a:r>
                  <a:rPr lang="en-US" dirty="0"/>
                  <a:t>In order to stabilize the calibration:</a:t>
                </a:r>
              </a:p>
              <a:p>
                <a:pPr marL="457200" lvl="1" indent="0">
                  <a:buNone/>
                </a:pPr>
                <a14:m>
                  <m:oMath xmlns:m="http://schemas.openxmlformats.org/officeDocument/2006/math">
                    <m:sSup>
                      <m:sSupPr>
                        <m:ctrlPr>
                          <a:rPr lang="en-US" i="1" smtClean="0">
                            <a:latin typeface="Cambria Math" panose="02040503050406030204" pitchFamily="18" charset="0"/>
                          </a:rPr>
                        </m:ctrlPr>
                      </m:sSupPr>
                      <m:e>
                        <m:r>
                          <a:rPr lang="de-DE" i="1" smtClean="0">
                            <a:latin typeface="Cambria Math" panose="02040503050406030204" pitchFamily="18" charset="0"/>
                          </a:rPr>
                          <m:t>𝑊</m:t>
                        </m:r>
                      </m:e>
                      <m:sup>
                        <m:r>
                          <a:rPr lang="de-DE" i="1" smtClean="0">
                            <a:latin typeface="Cambria Math" panose="02040503050406030204" pitchFamily="18" charset="0"/>
                          </a:rPr>
                          <m:t>∗</m:t>
                        </m:r>
                      </m:sup>
                    </m:sSup>
                    <m:r>
                      <a:rPr lang="de-DE" i="1" smtClean="0">
                        <a:latin typeface="Cambria Math" panose="02040503050406030204" pitchFamily="18" charset="0"/>
                      </a:rPr>
                      <m:t>=</m:t>
                    </m:r>
                    <m:r>
                      <a:rPr lang="de-DE" i="1" smtClean="0">
                        <a:latin typeface="Cambria Math" panose="02040503050406030204" pitchFamily="18" charset="0"/>
                      </a:rPr>
                      <m:t>𝑎</m:t>
                    </m:r>
                    <m:r>
                      <a:rPr lang="de-DE" i="1" smtClean="0">
                        <a:latin typeface="Cambria Math" panose="02040503050406030204" pitchFamily="18" charset="0"/>
                      </a:rPr>
                      <m:t> </m:t>
                    </m:r>
                    <m:r>
                      <a:rPr lang="de-DE" i="1" smtClean="0">
                        <a:latin typeface="Cambria Math" panose="02040503050406030204" pitchFamily="18" charset="0"/>
                      </a:rPr>
                      <m:t>𝑊</m:t>
                    </m:r>
                    <m:d>
                      <m:dPr>
                        <m:ctrlPr>
                          <a:rPr lang="de-DE" i="1" smtClean="0">
                            <a:latin typeface="Cambria Math" panose="02040503050406030204" pitchFamily="18" charset="0"/>
                          </a:rPr>
                        </m:ctrlPr>
                      </m:dPr>
                      <m:e>
                        <m:r>
                          <a:rPr lang="de-DE" b="1" i="1" smtClean="0">
                            <a:latin typeface="Cambria Math" panose="02040503050406030204" pitchFamily="18" charset="0"/>
                          </a:rPr>
                          <m:t>𝑭</m:t>
                        </m:r>
                      </m:e>
                    </m:d>
                  </m:oMath>
                </a14:m>
                <a:r>
                  <a:rPr lang="en-US" dirty="0"/>
                  <a:t>, </a:t>
                </a:r>
                <a14:m>
                  <m:oMath xmlns:m="http://schemas.openxmlformats.org/officeDocument/2006/math">
                    <m:sSup>
                      <m:sSupPr>
                        <m:ctrlPr>
                          <a:rPr lang="de-DE" b="1" i="1">
                            <a:latin typeface="Cambria Math" panose="02040503050406030204" pitchFamily="18" charset="0"/>
                          </a:rPr>
                        </m:ctrlPr>
                      </m:sSupPr>
                      <m:e>
                        <m:r>
                          <a:rPr lang="de-DE" b="1" i="1" smtClean="0">
                            <a:latin typeface="Cambria Math" panose="02040503050406030204" pitchFamily="18" charset="0"/>
                          </a:rPr>
                          <m:t>𝑷</m:t>
                        </m:r>
                      </m:e>
                      <m:sup>
                        <m:r>
                          <a:rPr lang="de-DE" b="1" i="1" smtClean="0">
                            <a:latin typeface="Cambria Math" panose="02040503050406030204" pitchFamily="18" charset="0"/>
                          </a:rPr>
                          <m:t>∗</m:t>
                        </m:r>
                      </m:sup>
                    </m:sSup>
                    <m:r>
                      <a:rPr lang="de-DE" b="1" i="1" smtClean="0">
                        <a:latin typeface="Cambria Math" panose="02040503050406030204" pitchFamily="18" charset="0"/>
                      </a:rPr>
                      <m:t>=</m:t>
                    </m:r>
                    <m:r>
                      <a:rPr lang="de-DE" i="1" smtClean="0">
                        <a:latin typeface="Cambria Math" panose="02040503050406030204" pitchFamily="18" charset="0"/>
                      </a:rPr>
                      <m:t>𝑎</m:t>
                    </m:r>
                    <m:r>
                      <a:rPr lang="de-DE" i="1" smtClean="0">
                        <a:latin typeface="Cambria Math" panose="02040503050406030204" pitchFamily="18" charset="0"/>
                      </a:rPr>
                      <m:t> </m:t>
                    </m:r>
                    <m:r>
                      <a:rPr lang="de-DE" b="1" i="1" smtClean="0">
                        <a:latin typeface="Cambria Math" panose="02040503050406030204" pitchFamily="18" charset="0"/>
                      </a:rPr>
                      <m:t>𝑷</m:t>
                    </m:r>
                  </m:oMath>
                </a14:m>
                <a:r>
                  <a:rPr lang="en-US" dirty="0"/>
                  <a:t> </a:t>
                </a:r>
                <a14:m>
                  <m:oMath xmlns:m="http://schemas.openxmlformats.org/officeDocument/2006/math">
                    <m:r>
                      <a:rPr lang="de-DE" i="1" smtClean="0">
                        <a:latin typeface="Cambria Math" panose="02040503050406030204" pitchFamily="18" charset="0"/>
                      </a:rPr>
                      <m:t>𝑎</m:t>
                    </m:r>
                    <m:r>
                      <a:rPr lang="de-DE" i="1" smtClean="0">
                        <a:latin typeface="Cambria Math" panose="02040503050406030204" pitchFamily="18" charset="0"/>
                        <a:ea typeface="Cambria Math" panose="02040503050406030204" pitchFamily="18" charset="0"/>
                      </a:rPr>
                      <m:t>≥0</m:t>
                    </m:r>
                  </m:oMath>
                </a14:m>
                <a:endParaRPr lang="en-US" dirty="0"/>
              </a:p>
              <a:p>
                <a:pPr lvl="1"/>
                <a:r>
                  <a:rPr lang="en-US" dirty="0"/>
                  <a:t>Numerical stability, consistency in loss function</a:t>
                </a:r>
              </a:p>
              <a:p>
                <a:r>
                  <a:rPr lang="en-US" dirty="0"/>
                  <a:t>Batch-normalization not possible</a:t>
                </a:r>
              </a:p>
              <a:p>
                <a:pPr lvl="1"/>
                <a:r>
                  <a:rPr lang="en-US" dirty="0"/>
                  <a:t>Invariants are not arbitrarily scalable, would violate physics</a:t>
                </a:r>
              </a:p>
              <a:p>
                <a:pPr lvl="1"/>
                <a:endParaRPr lang="en-US" dirty="0"/>
              </a:p>
            </p:txBody>
          </p:sp>
        </mc:Choice>
        <mc:Fallback xmlns="">
          <p:sp>
            <p:nvSpPr>
              <p:cNvPr id="8" name="Inhaltsplatzhalter 7">
                <a:extLst>
                  <a:ext uri="{FF2B5EF4-FFF2-40B4-BE49-F238E27FC236}">
                    <a16:creationId xmlns:a16="http://schemas.microsoft.com/office/drawing/2014/main" id="{EEEBE2B2-3E2C-CFC2-06FE-F991E0F7A103}"/>
                  </a:ext>
                </a:extLst>
              </p:cNvPr>
              <p:cNvSpPr>
                <a:spLocks noGrp="1" noRot="1" noChangeAspect="1" noMove="1" noResize="1" noEditPoints="1" noAdjustHandles="1" noChangeArrowheads="1" noChangeShapeType="1" noTextEdit="1"/>
              </p:cNvSpPr>
              <p:nvPr>
                <p:ph idx="1"/>
              </p:nvPr>
            </p:nvSpPr>
            <p:spPr>
              <a:xfrm>
                <a:off x="360000" y="1716725"/>
                <a:ext cx="11136000" cy="4500000"/>
              </a:xfrm>
              <a:blipFill>
                <a:blip r:embed="rId3"/>
                <a:stretch>
                  <a:fillRect l="-1253" t="-1690" b="-845"/>
                </a:stretch>
              </a:blipFill>
            </p:spPr>
            <p:txBody>
              <a:bodyPr/>
              <a:lstStyle/>
              <a:p>
                <a:r>
                  <a:rPr lang="en-US">
                    <a:noFill/>
                  </a:rPr>
                  <a:t> </a:t>
                </a:r>
              </a:p>
            </p:txBody>
          </p:sp>
        </mc:Fallback>
      </mc:AlternateContent>
      <p:grpSp>
        <p:nvGrpSpPr>
          <p:cNvPr id="15" name="Gruppieren 14">
            <a:extLst>
              <a:ext uri="{FF2B5EF4-FFF2-40B4-BE49-F238E27FC236}">
                <a16:creationId xmlns:a16="http://schemas.microsoft.com/office/drawing/2014/main" id="{E995761A-9B65-5C90-DCAC-7BBCA94DCF48}"/>
              </a:ext>
            </a:extLst>
          </p:cNvPr>
          <p:cNvGrpSpPr/>
          <p:nvPr/>
        </p:nvGrpSpPr>
        <p:grpSpPr>
          <a:xfrm>
            <a:off x="6096000" y="2526529"/>
            <a:ext cx="4860252" cy="2880392"/>
            <a:chOff x="4423273" y="1456722"/>
            <a:chExt cx="7252980" cy="3944556"/>
          </a:xfrm>
        </p:grpSpPr>
        <p:pic>
          <p:nvPicPr>
            <p:cNvPr id="10" name="Grafik 9">
              <a:extLst>
                <a:ext uri="{FF2B5EF4-FFF2-40B4-BE49-F238E27FC236}">
                  <a16:creationId xmlns:a16="http://schemas.microsoft.com/office/drawing/2014/main" id="{4BE4562A-EF65-D129-FB0B-205081585070}"/>
                </a:ext>
              </a:extLst>
            </p:cNvPr>
            <p:cNvPicPr>
              <a:picLocks noChangeAspect="1"/>
            </p:cNvPicPr>
            <p:nvPr/>
          </p:nvPicPr>
          <p:blipFill>
            <a:blip r:embed="rId4"/>
            <a:stretch>
              <a:fillRect/>
            </a:stretch>
          </p:blipFill>
          <p:spPr>
            <a:xfrm>
              <a:off x="4423273" y="1456722"/>
              <a:ext cx="7252980" cy="3944556"/>
            </a:xfrm>
            <a:prstGeom prst="rect">
              <a:avLst/>
            </a:prstGeom>
          </p:spPr>
        </p:pic>
        <p:pic>
          <p:nvPicPr>
            <p:cNvPr id="12" name="Grafik 11">
              <a:extLst>
                <a:ext uri="{FF2B5EF4-FFF2-40B4-BE49-F238E27FC236}">
                  <a16:creationId xmlns:a16="http://schemas.microsoft.com/office/drawing/2014/main" id="{AD2E9484-AD35-AE88-3B1B-588F377EFA6D}"/>
                </a:ext>
              </a:extLst>
            </p:cNvPr>
            <p:cNvPicPr>
              <a:picLocks noChangeAspect="1"/>
            </p:cNvPicPr>
            <p:nvPr/>
          </p:nvPicPr>
          <p:blipFill>
            <a:blip r:embed="rId5"/>
            <a:stretch>
              <a:fillRect/>
            </a:stretch>
          </p:blipFill>
          <p:spPr>
            <a:xfrm>
              <a:off x="5045684" y="2431024"/>
              <a:ext cx="1680800" cy="1995950"/>
            </a:xfrm>
            <a:prstGeom prst="rect">
              <a:avLst/>
            </a:prstGeom>
          </p:spPr>
        </p:pic>
      </p:grpSp>
      <p:sp>
        <p:nvSpPr>
          <p:cNvPr id="3" name="Textfeld 2">
            <a:extLst>
              <a:ext uri="{FF2B5EF4-FFF2-40B4-BE49-F238E27FC236}">
                <a16:creationId xmlns:a16="http://schemas.microsoft.com/office/drawing/2014/main" id="{19B8F043-EEA5-0EEF-15FF-B6BF5013FB6B}"/>
              </a:ext>
            </a:extLst>
          </p:cNvPr>
          <p:cNvSpPr txBox="1"/>
          <p:nvPr/>
        </p:nvSpPr>
        <p:spPr bwMode="auto">
          <a:xfrm>
            <a:off x="304971" y="6331911"/>
            <a:ext cx="3948609" cy="215444"/>
          </a:xfrm>
          <a:prstGeom prst="rect">
            <a:avLst/>
          </a:prstGeom>
          <a:noFill/>
        </p:spPr>
        <p:txBody>
          <a:bodyPr wrap="square" rtlCol="0">
            <a:spAutoFit/>
          </a:bodyPr>
          <a:lstStyle/>
          <a:p>
            <a:pPr>
              <a:defRPr/>
            </a:pPr>
            <a:r>
              <a:rPr lang="en-GB" sz="800" dirty="0">
                <a:solidFill>
                  <a:schemeClr val="accent6"/>
                </a:solidFill>
                <a:latin typeface="Arial"/>
                <a:ea typeface="MS PGothic"/>
              </a:rPr>
              <a:t>[2] </a:t>
            </a:r>
            <a:r>
              <a:rPr lang="en-GB" sz="800" dirty="0">
                <a:solidFill>
                  <a:schemeClr val="accent6"/>
                </a:solidFill>
                <a:latin typeface="Arial"/>
                <a:ea typeface="MS PGothic"/>
                <a:hlinkClick r:id="rId6"/>
              </a:rPr>
              <a:t>https://</a:t>
            </a:r>
            <a:r>
              <a:rPr lang="en-GB" sz="800" dirty="0" err="1">
                <a:solidFill>
                  <a:schemeClr val="accent6"/>
                </a:solidFill>
                <a:latin typeface="Arial"/>
                <a:ea typeface="MS PGothic"/>
                <a:hlinkClick r:id="rId6"/>
              </a:rPr>
              <a:t>doi.org</a:t>
            </a:r>
            <a:r>
              <a:rPr lang="en-GB" sz="800" dirty="0">
                <a:solidFill>
                  <a:schemeClr val="accent6"/>
                </a:solidFill>
                <a:latin typeface="Arial"/>
                <a:ea typeface="MS PGothic"/>
                <a:hlinkClick r:id="rId6"/>
              </a:rPr>
              <a:t>/10.1016/j.jmps.2021.104703</a:t>
            </a:r>
            <a:endParaRPr lang="en-US" sz="2400" dirty="0"/>
          </a:p>
        </p:txBody>
      </p:sp>
      <p:sp>
        <p:nvSpPr>
          <p:cNvPr id="7" name="Textfeld 6">
            <a:extLst>
              <a:ext uri="{FF2B5EF4-FFF2-40B4-BE49-F238E27FC236}">
                <a16:creationId xmlns:a16="http://schemas.microsoft.com/office/drawing/2014/main" id="{F63E175E-CE32-FF02-8FF8-ADFD48D0BE07}"/>
              </a:ext>
            </a:extLst>
          </p:cNvPr>
          <p:cNvSpPr txBox="1"/>
          <p:nvPr/>
        </p:nvSpPr>
        <p:spPr bwMode="auto">
          <a:xfrm>
            <a:off x="7393287" y="3830946"/>
            <a:ext cx="343985" cy="215444"/>
          </a:xfrm>
          <a:prstGeom prst="rect">
            <a:avLst/>
          </a:prstGeom>
          <a:noFill/>
        </p:spPr>
        <p:txBody>
          <a:bodyPr wrap="square" rtlCol="0">
            <a:spAutoFit/>
          </a:bodyPr>
          <a:lstStyle/>
          <a:p>
            <a:pPr marL="0" indent="0" algn="l">
              <a:buFont typeface="Wingdings"/>
              <a:buNone/>
              <a:defRPr/>
            </a:pPr>
            <a:r>
              <a:rPr lang="en-GB" sz="800" dirty="0">
                <a:solidFill>
                  <a:schemeClr val="accent6"/>
                </a:solidFill>
                <a:latin typeface="Arial"/>
                <a:ea typeface="MS PGothic"/>
              </a:rPr>
              <a:t>[2]</a:t>
            </a:r>
            <a:endParaRPr lang="en-US" sz="2400" dirty="0">
              <a:solidFill>
                <a:schemeClr val="accent6"/>
              </a:solidFill>
            </a:endParaRPr>
          </a:p>
        </p:txBody>
      </p:sp>
    </p:spTree>
    <p:extLst>
      <p:ext uri="{BB962C8B-B14F-4D97-AF65-F5344CB8AC3E}">
        <p14:creationId xmlns:p14="http://schemas.microsoft.com/office/powerpoint/2010/main" val="42664489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1C529-7D45-654C-F517-094139D7912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B13A67-9BE7-CF5A-D42D-187A6C292A87}"/>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models</a:t>
            </a:r>
          </a:p>
        </p:txBody>
      </p:sp>
      <p:sp>
        <p:nvSpPr>
          <p:cNvPr id="4" name="Datumsplatzhalter 3">
            <a:extLst>
              <a:ext uri="{FF2B5EF4-FFF2-40B4-BE49-F238E27FC236}">
                <a16:creationId xmlns:a16="http://schemas.microsoft.com/office/drawing/2014/main" id="{4BE08BD5-4715-85FE-3A11-B85B9C4FFA21}"/>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15CBFC60-3EBE-238B-C4BE-07EEA7108DA6}"/>
              </a:ext>
            </a:extLst>
          </p:cNvPr>
          <p:cNvSpPr>
            <a:spLocks noGrp="1"/>
          </p:cNvSpPr>
          <p:nvPr>
            <p:ph type="ftr" sz="quarter" idx="11"/>
          </p:nvPr>
        </p:nvSpPr>
        <p:spPr/>
        <p:txBody>
          <a:bodyPr/>
          <a:lstStyle/>
          <a:p>
            <a:r>
              <a:rPr lang="de-DE"/>
              <a:t>L. Demuth</a:t>
            </a:r>
            <a:r>
              <a:rPr lang="de-DE" sz="1000"/>
              <a:t> | Task 5</a:t>
            </a:r>
            <a:endParaRPr lang="de-DE" sz="1000" dirty="0"/>
          </a:p>
        </p:txBody>
      </p:sp>
      <p:sp>
        <p:nvSpPr>
          <p:cNvPr id="6" name="Foliennummernplatzhalter 5">
            <a:extLst>
              <a:ext uri="{FF2B5EF4-FFF2-40B4-BE49-F238E27FC236}">
                <a16:creationId xmlns:a16="http://schemas.microsoft.com/office/drawing/2014/main" id="{0D5D2555-32BF-AA34-4B4C-2559CFA7652F}"/>
              </a:ext>
            </a:extLst>
          </p:cNvPr>
          <p:cNvSpPr>
            <a:spLocks noGrp="1"/>
          </p:cNvSpPr>
          <p:nvPr>
            <p:ph type="sldNum" sz="quarter" idx="12"/>
          </p:nvPr>
        </p:nvSpPr>
        <p:spPr/>
        <p:txBody>
          <a:bodyPr/>
          <a:lstStyle/>
          <a:p>
            <a:fld id="{DD2F4C09-65E4-4AD7-8D55-83CBD210ED85}" type="slidenum">
              <a:rPr lang="de-DE" smtClean="0"/>
              <a:pPr/>
              <a:t>17</a:t>
            </a:fld>
            <a:endParaRPr lang="de-DE" dirty="0"/>
          </a:p>
        </p:txBody>
      </p:sp>
      <p:sp>
        <p:nvSpPr>
          <p:cNvPr id="8" name="Inhaltsplatzhalter 7">
            <a:extLst>
              <a:ext uri="{FF2B5EF4-FFF2-40B4-BE49-F238E27FC236}">
                <a16:creationId xmlns:a16="http://schemas.microsoft.com/office/drawing/2014/main" id="{DE311215-54ED-27F6-BC35-526D254FF777}"/>
              </a:ext>
            </a:extLst>
          </p:cNvPr>
          <p:cNvSpPr>
            <a:spLocks noGrp="1"/>
          </p:cNvSpPr>
          <p:nvPr>
            <p:ph idx="1"/>
          </p:nvPr>
        </p:nvSpPr>
        <p:spPr>
          <a:xfrm>
            <a:off x="360000" y="1850426"/>
            <a:ext cx="4296000" cy="2072275"/>
          </a:xfrm>
        </p:spPr>
        <p:txBody>
          <a:bodyPr>
            <a:normAutofit/>
          </a:bodyPr>
          <a:lstStyle/>
          <a:p>
            <a:r>
              <a:rPr lang="en-US" dirty="0"/>
              <a:t>Objectivity, material symmetry, thermodynamic consistency, polyconvex (ICNN)</a:t>
            </a:r>
          </a:p>
          <a:p>
            <a:endParaRPr lang="en-US" dirty="0"/>
          </a:p>
        </p:txBody>
      </p:sp>
      <p:grpSp>
        <p:nvGrpSpPr>
          <p:cNvPr id="3" name="Gruppieren 2">
            <a:extLst>
              <a:ext uri="{FF2B5EF4-FFF2-40B4-BE49-F238E27FC236}">
                <a16:creationId xmlns:a16="http://schemas.microsoft.com/office/drawing/2014/main" id="{BC636EF3-F7C5-80AA-6BCC-41A5D79CCF30}"/>
              </a:ext>
            </a:extLst>
          </p:cNvPr>
          <p:cNvGrpSpPr/>
          <p:nvPr/>
        </p:nvGrpSpPr>
        <p:grpSpPr>
          <a:xfrm>
            <a:off x="4501456" y="1949212"/>
            <a:ext cx="2469092" cy="461242"/>
            <a:chOff x="4501456" y="1949212"/>
            <a:chExt cx="2469092" cy="461242"/>
          </a:xfrm>
        </p:grpSpPr>
        <p:cxnSp>
          <p:nvCxnSpPr>
            <p:cNvPr id="21" name="Gerade Verbindung mit Pfeil 20">
              <a:extLst>
                <a:ext uri="{FF2B5EF4-FFF2-40B4-BE49-F238E27FC236}">
                  <a16:creationId xmlns:a16="http://schemas.microsoft.com/office/drawing/2014/main" id="{05095526-B1B7-47B8-AE49-C585FF77EB66}"/>
                </a:ext>
              </a:extLst>
            </p:cNvPr>
            <p:cNvCxnSpPr>
              <a:cxnSpLocks/>
            </p:cNvCxnSpPr>
            <p:nvPr/>
          </p:nvCxnSpPr>
          <p:spPr>
            <a:xfrm>
              <a:off x="4651703" y="2410454"/>
              <a:ext cx="1804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C58A6396-C500-BB56-66F7-8BEB4B442309}"/>
                </a:ext>
              </a:extLst>
            </p:cNvPr>
            <p:cNvSpPr txBox="1"/>
            <p:nvPr/>
          </p:nvSpPr>
          <p:spPr>
            <a:xfrm>
              <a:off x="4501456" y="1949212"/>
              <a:ext cx="2469092" cy="338554"/>
            </a:xfrm>
            <a:prstGeom prst="rect">
              <a:avLst/>
            </a:prstGeom>
            <a:noFill/>
          </p:spPr>
          <p:txBody>
            <a:bodyPr wrap="square" rtlCol="0">
              <a:spAutoFit/>
            </a:bodyPr>
            <a:lstStyle/>
            <a:p>
              <a:r>
                <a:rPr lang="en-US" sz="1600" dirty="0"/>
                <a:t>Invariant-based PANN</a:t>
              </a:r>
            </a:p>
          </p:txBody>
        </p:sp>
      </p:grpSp>
      <p:grpSp>
        <p:nvGrpSpPr>
          <p:cNvPr id="7" name="Gruppieren 6">
            <a:extLst>
              <a:ext uri="{FF2B5EF4-FFF2-40B4-BE49-F238E27FC236}">
                <a16:creationId xmlns:a16="http://schemas.microsoft.com/office/drawing/2014/main" id="{8924573E-9DD6-726B-05E6-4C77567B050F}"/>
              </a:ext>
            </a:extLst>
          </p:cNvPr>
          <p:cNvGrpSpPr/>
          <p:nvPr/>
        </p:nvGrpSpPr>
        <p:grpSpPr>
          <a:xfrm>
            <a:off x="4450548" y="4594137"/>
            <a:ext cx="2520000" cy="869341"/>
            <a:chOff x="4450548" y="4594137"/>
            <a:chExt cx="2520000" cy="869341"/>
          </a:xfrm>
        </p:grpSpPr>
        <p:cxnSp>
          <p:nvCxnSpPr>
            <p:cNvPr id="24" name="Gerade Verbindung mit Pfeil 23">
              <a:extLst>
                <a:ext uri="{FF2B5EF4-FFF2-40B4-BE49-F238E27FC236}">
                  <a16:creationId xmlns:a16="http://schemas.microsoft.com/office/drawing/2014/main" id="{55A108A1-257E-108A-C7F5-0F824A0947DA}"/>
                </a:ext>
              </a:extLst>
            </p:cNvPr>
            <p:cNvCxnSpPr>
              <a:cxnSpLocks/>
            </p:cNvCxnSpPr>
            <p:nvPr/>
          </p:nvCxnSpPr>
          <p:spPr>
            <a:xfrm>
              <a:off x="4600795" y="5055379"/>
              <a:ext cx="1804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feld 24">
              <a:extLst>
                <a:ext uri="{FF2B5EF4-FFF2-40B4-BE49-F238E27FC236}">
                  <a16:creationId xmlns:a16="http://schemas.microsoft.com/office/drawing/2014/main" id="{8382ECCA-B0C8-205F-B693-E4338AD33117}"/>
                </a:ext>
              </a:extLst>
            </p:cNvPr>
            <p:cNvSpPr txBox="1"/>
            <p:nvPr/>
          </p:nvSpPr>
          <p:spPr>
            <a:xfrm>
              <a:off x="4450548" y="4594137"/>
              <a:ext cx="2469092" cy="338554"/>
            </a:xfrm>
            <a:prstGeom prst="rect">
              <a:avLst/>
            </a:prstGeom>
            <a:noFill/>
          </p:spPr>
          <p:txBody>
            <a:bodyPr wrap="square" rtlCol="0">
              <a:spAutoFit/>
            </a:bodyPr>
            <a:lstStyle/>
            <a:p>
              <a:r>
                <a:rPr lang="en-US" sz="1600" dirty="0"/>
                <a:t>Deformation gradient</a:t>
              </a:r>
            </a:p>
          </p:txBody>
        </p:sp>
        <p:sp>
          <p:nvSpPr>
            <p:cNvPr id="26" name="Textfeld 25">
              <a:extLst>
                <a:ext uri="{FF2B5EF4-FFF2-40B4-BE49-F238E27FC236}">
                  <a16:creationId xmlns:a16="http://schemas.microsoft.com/office/drawing/2014/main" id="{AF9660EF-6779-EFA8-F088-380D5FA9198F}"/>
                </a:ext>
              </a:extLst>
            </p:cNvPr>
            <p:cNvSpPr txBox="1"/>
            <p:nvPr/>
          </p:nvSpPr>
          <p:spPr>
            <a:xfrm>
              <a:off x="4501456" y="5124924"/>
              <a:ext cx="2469092" cy="338554"/>
            </a:xfrm>
            <a:prstGeom prst="rect">
              <a:avLst/>
            </a:prstGeom>
            <a:noFill/>
          </p:spPr>
          <p:txBody>
            <a:bodyPr wrap="square" rtlCol="0">
              <a:spAutoFit/>
            </a:bodyPr>
            <a:lstStyle/>
            <a:p>
              <a:r>
                <a:rPr lang="en-US" sz="1600" dirty="0"/>
                <a:t>based model </a:t>
              </a:r>
            </a:p>
          </p:txBody>
        </p:sp>
      </p:grpSp>
      <p:sp>
        <p:nvSpPr>
          <p:cNvPr id="27" name="Inhaltsplatzhalter 7">
            <a:extLst>
              <a:ext uri="{FF2B5EF4-FFF2-40B4-BE49-F238E27FC236}">
                <a16:creationId xmlns:a16="http://schemas.microsoft.com/office/drawing/2014/main" id="{9D6152B7-1578-75DA-DE79-F93069D623D6}"/>
              </a:ext>
            </a:extLst>
          </p:cNvPr>
          <p:cNvSpPr txBox="1">
            <a:spLocks/>
          </p:cNvSpPr>
          <p:nvPr/>
        </p:nvSpPr>
        <p:spPr>
          <a:xfrm>
            <a:off x="360000" y="4258063"/>
            <a:ext cx="4141456" cy="20722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thermodynamic consistency</a:t>
            </a:r>
          </a:p>
          <a:p>
            <a:r>
              <a:rPr lang="en-US" b="1" dirty="0"/>
              <a:t>Objectivity and material symmetry are not fulfilled  </a:t>
            </a:r>
          </a:p>
          <a:p>
            <a:r>
              <a:rPr lang="en-US" dirty="0"/>
              <a:t>Polyconvex (ICNN)</a:t>
            </a:r>
          </a:p>
          <a:p>
            <a:endParaRPr lang="en-US" dirty="0"/>
          </a:p>
        </p:txBody>
      </p:sp>
      <p:pic>
        <p:nvPicPr>
          <p:cNvPr id="12" name="Grafik 11" descr="Ein Bild, das Screenshot, Text, Kreis, Design enthält.&#10;&#10;Automatisch generierte Beschreibung">
            <a:extLst>
              <a:ext uri="{FF2B5EF4-FFF2-40B4-BE49-F238E27FC236}">
                <a16:creationId xmlns:a16="http://schemas.microsoft.com/office/drawing/2014/main" id="{17372F9F-E773-5577-D03F-75F3CF36354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05091" y="4067652"/>
            <a:ext cx="4983823" cy="2520000"/>
          </a:xfrm>
          <a:prstGeom prst="rect">
            <a:avLst/>
          </a:prstGeom>
        </p:spPr>
      </p:pic>
      <p:pic>
        <p:nvPicPr>
          <p:cNvPr id="15" name="Grafik 14" descr="Ein Bild, das Screenshot, Text, Kreis, Farbigkeit enthält.&#10;&#10;Automatisch generierte Beschreibung">
            <a:extLst>
              <a:ext uri="{FF2B5EF4-FFF2-40B4-BE49-F238E27FC236}">
                <a16:creationId xmlns:a16="http://schemas.microsoft.com/office/drawing/2014/main" id="{1018F026-B7CB-16B3-0300-53A1C94AD666}"/>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6487733" y="1394522"/>
            <a:ext cx="4881600" cy="2520000"/>
          </a:xfrm>
          <a:prstGeom prst="rect">
            <a:avLst/>
          </a:prstGeom>
        </p:spPr>
      </p:pic>
    </p:spTree>
    <p:extLst>
      <p:ext uri="{BB962C8B-B14F-4D97-AF65-F5344CB8AC3E}">
        <p14:creationId xmlns:p14="http://schemas.microsoft.com/office/powerpoint/2010/main" val="102797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83DA-47A9-256A-AD06-F05E680ECD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4AE4D1-AADB-1C55-4ABA-8521F1D49DE2}"/>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Invariant-based model</a:t>
            </a:r>
          </a:p>
        </p:txBody>
      </p:sp>
      <p:sp>
        <p:nvSpPr>
          <p:cNvPr id="4" name="Datumsplatzhalter 3">
            <a:extLst>
              <a:ext uri="{FF2B5EF4-FFF2-40B4-BE49-F238E27FC236}">
                <a16:creationId xmlns:a16="http://schemas.microsoft.com/office/drawing/2014/main" id="{050C9EC7-E2E8-C921-0833-ACB9D0EAC25C}"/>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ACE78EAF-8274-D840-4322-82C6F963F7D8}"/>
              </a:ext>
            </a:extLst>
          </p:cNvPr>
          <p:cNvSpPr>
            <a:spLocks noGrp="1"/>
          </p:cNvSpPr>
          <p:nvPr>
            <p:ph type="ftr" sz="quarter" idx="11"/>
          </p:nvPr>
        </p:nvSpPr>
        <p:spPr/>
        <p:txBody>
          <a:bodyPr/>
          <a:lstStyle/>
          <a:p>
            <a:r>
              <a:rPr lang="de-DE"/>
              <a:t>L. Demuth</a:t>
            </a:r>
            <a:r>
              <a:rPr lang="de-DE" sz="1000"/>
              <a:t> | Task 5.2</a:t>
            </a:r>
            <a:endParaRPr lang="de-DE" sz="1000" dirty="0"/>
          </a:p>
        </p:txBody>
      </p:sp>
      <p:sp>
        <p:nvSpPr>
          <p:cNvPr id="6" name="Foliennummernplatzhalter 5">
            <a:extLst>
              <a:ext uri="{FF2B5EF4-FFF2-40B4-BE49-F238E27FC236}">
                <a16:creationId xmlns:a16="http://schemas.microsoft.com/office/drawing/2014/main" id="{941D3B00-B482-4C0D-D986-DD565E0CE10A}"/>
              </a:ext>
            </a:extLst>
          </p:cNvPr>
          <p:cNvSpPr>
            <a:spLocks noGrp="1"/>
          </p:cNvSpPr>
          <p:nvPr>
            <p:ph type="sldNum" sz="quarter" idx="12"/>
          </p:nvPr>
        </p:nvSpPr>
        <p:spPr/>
        <p:txBody>
          <a:bodyPr/>
          <a:lstStyle/>
          <a:p>
            <a:fld id="{DD2F4C09-65E4-4AD7-8D55-83CBD210ED85}" type="slidenum">
              <a:rPr lang="de-DE" smtClean="0"/>
              <a:pPr/>
              <a:t>18</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72275E0F-8A64-36EE-FC58-3E9BB21AE73F}"/>
                  </a:ext>
                </a:extLst>
              </p:cNvPr>
              <p:cNvSpPr>
                <a:spLocks noGrp="1"/>
              </p:cNvSpPr>
              <p:nvPr>
                <p:ph idx="1"/>
              </p:nvPr>
            </p:nvSpPr>
            <p:spPr>
              <a:xfrm>
                <a:off x="360000" y="1850426"/>
                <a:ext cx="4963664" cy="3738574"/>
              </a:xfrm>
            </p:spPr>
            <p:txBody>
              <a:bodyPr>
                <a:normAutofit/>
              </a:bodyPr>
              <a:lstStyle/>
              <a:p>
                <a:pPr>
                  <a:lnSpc>
                    <a:spcPct val="150000"/>
                  </a:lnSpc>
                </a:pPr>
                <a:r>
                  <a:rPr lang="en-US" dirty="0"/>
                  <a:t>Why is the model not able to inter- and extrapolate the data with </a:t>
                </a:r>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32,32</m:t>
                        </m:r>
                      </m:e>
                    </m:d>
                  </m:oMath>
                </a14:m>
                <a:r>
                  <a:rPr lang="en-US" dirty="0"/>
                  <a:t>, epochs=10,000 ?</a:t>
                </a:r>
              </a:p>
              <a:p>
                <a:pPr lvl="1">
                  <a:lnSpc>
                    <a:spcPct val="150000"/>
                  </a:lnSpc>
                </a:pPr>
                <a:r>
                  <a:rPr lang="en-US" dirty="0"/>
                  <a:t>Highly non-linear data</a:t>
                </a:r>
              </a:p>
              <a:p>
                <a:pPr lvl="1">
                  <a:lnSpc>
                    <a:spcPct val="150000"/>
                  </a:lnSpc>
                </a:pPr>
                <a:r>
                  <a:rPr lang="en-US" dirty="0"/>
                  <a:t>Smaller function space due to the human choice of invariants</a:t>
                </a:r>
              </a:p>
              <a:p>
                <a:pPr lvl="1">
                  <a:lnSpc>
                    <a:spcPct val="150000"/>
                  </a:lnSpc>
                </a:pPr>
                <a:r>
                  <a:rPr lang="en-US" dirty="0"/>
                  <a:t>Or data not elliptic?</a:t>
                </a:r>
              </a:p>
              <a:p>
                <a:endParaRPr lang="en-US" dirty="0"/>
              </a:p>
              <a:p>
                <a:endParaRPr lang="en-US" dirty="0"/>
              </a:p>
              <a:p>
                <a:pPr marL="0" indent="0">
                  <a:buNone/>
                </a:pPr>
                <a:endParaRPr lang="en-US" dirty="0"/>
              </a:p>
              <a:p>
                <a:endParaRPr lang="en-US" dirty="0"/>
              </a:p>
            </p:txBody>
          </p:sp>
        </mc:Choice>
        <mc:Fallback xmlns="">
          <p:sp>
            <p:nvSpPr>
              <p:cNvPr id="8" name="Inhaltsplatzhalter 7">
                <a:extLst>
                  <a:ext uri="{FF2B5EF4-FFF2-40B4-BE49-F238E27FC236}">
                    <a16:creationId xmlns:a16="http://schemas.microsoft.com/office/drawing/2014/main" id="{72275E0F-8A64-36EE-FC58-3E9BB21AE73F}"/>
                  </a:ext>
                </a:extLst>
              </p:cNvPr>
              <p:cNvSpPr>
                <a:spLocks noGrp="1" noRot="1" noChangeAspect="1" noMove="1" noResize="1" noEditPoints="1" noAdjustHandles="1" noChangeArrowheads="1" noChangeShapeType="1" noTextEdit="1"/>
              </p:cNvSpPr>
              <p:nvPr>
                <p:ph idx="1"/>
              </p:nvPr>
            </p:nvSpPr>
            <p:spPr>
              <a:xfrm>
                <a:off x="360000" y="1850426"/>
                <a:ext cx="4963664" cy="3738574"/>
              </a:xfrm>
              <a:blipFill>
                <a:blip r:embed="rId3"/>
                <a:stretch>
                  <a:fillRect l="-2806" r="-1020"/>
                </a:stretch>
              </a:blipFill>
            </p:spPr>
            <p:txBody>
              <a:bodyPr/>
              <a:lstStyle/>
              <a:p>
                <a:r>
                  <a:rPr lang="en-US">
                    <a:noFill/>
                  </a:rPr>
                  <a:t> </a:t>
                </a:r>
              </a:p>
            </p:txBody>
          </p:sp>
        </mc:Fallback>
      </mc:AlternateContent>
      <p:pic>
        <p:nvPicPr>
          <p:cNvPr id="3" name="Grafik 2">
            <a:extLst>
              <a:ext uri="{FF2B5EF4-FFF2-40B4-BE49-F238E27FC236}">
                <a16:creationId xmlns:a16="http://schemas.microsoft.com/office/drawing/2014/main" id="{F1813D69-151D-5B57-3C45-CD47764B5A17}"/>
              </a:ext>
            </a:extLst>
          </p:cNvPr>
          <p:cNvPicPr>
            <a:picLocks noChangeAspect="1"/>
          </p:cNvPicPr>
          <p:nvPr/>
        </p:nvPicPr>
        <p:blipFill>
          <a:blip r:embed="rId4"/>
          <a:stretch>
            <a:fillRect/>
          </a:stretch>
        </p:blipFill>
        <p:spPr>
          <a:xfrm>
            <a:off x="6456000" y="1080273"/>
            <a:ext cx="4963664" cy="2700000"/>
          </a:xfrm>
          <a:prstGeom prst="rect">
            <a:avLst/>
          </a:prstGeom>
        </p:spPr>
      </p:pic>
      <p:pic>
        <p:nvPicPr>
          <p:cNvPr id="7" name="Grafik 6">
            <a:extLst>
              <a:ext uri="{FF2B5EF4-FFF2-40B4-BE49-F238E27FC236}">
                <a16:creationId xmlns:a16="http://schemas.microsoft.com/office/drawing/2014/main" id="{37518ED0-133F-DC15-A691-D61BF0D595A2}"/>
              </a:ext>
            </a:extLst>
          </p:cNvPr>
          <p:cNvPicPr>
            <a:picLocks noChangeAspect="1"/>
          </p:cNvPicPr>
          <p:nvPr/>
        </p:nvPicPr>
        <p:blipFill>
          <a:blip r:embed="rId5"/>
          <a:stretch>
            <a:fillRect/>
          </a:stretch>
        </p:blipFill>
        <p:spPr>
          <a:xfrm>
            <a:off x="6456000" y="3768354"/>
            <a:ext cx="4963665" cy="2700000"/>
          </a:xfrm>
          <a:prstGeom prst="rect">
            <a:avLst/>
          </a:prstGeom>
        </p:spPr>
      </p:pic>
    </p:spTree>
    <p:extLst>
      <p:ext uri="{BB962C8B-B14F-4D97-AF65-F5344CB8AC3E}">
        <p14:creationId xmlns:p14="http://schemas.microsoft.com/office/powerpoint/2010/main" val="15743807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C787-8A97-BC8A-AB7B-B45DCC0703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CF4C9A-6668-6F41-5F68-CF7EE82EE34E}"/>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Deformation gradient-based model</a:t>
            </a:r>
          </a:p>
        </p:txBody>
      </p:sp>
      <p:sp>
        <p:nvSpPr>
          <p:cNvPr id="4" name="Datumsplatzhalter 3">
            <a:extLst>
              <a:ext uri="{FF2B5EF4-FFF2-40B4-BE49-F238E27FC236}">
                <a16:creationId xmlns:a16="http://schemas.microsoft.com/office/drawing/2014/main" id="{E9AE0587-0E39-5051-9085-186BB1C87AF3}"/>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B10485D0-0364-25F4-55F5-ED966D6FFFFB}"/>
              </a:ext>
            </a:extLst>
          </p:cNvPr>
          <p:cNvSpPr>
            <a:spLocks noGrp="1"/>
          </p:cNvSpPr>
          <p:nvPr>
            <p:ph type="ftr" sz="quarter" idx="11"/>
          </p:nvPr>
        </p:nvSpPr>
        <p:spPr/>
        <p:txBody>
          <a:bodyPr/>
          <a:lstStyle/>
          <a:p>
            <a:r>
              <a:rPr lang="de-DE"/>
              <a:t>L. Demuth</a:t>
            </a:r>
            <a:r>
              <a:rPr lang="de-DE" sz="1000"/>
              <a:t> | Task 5.4</a:t>
            </a:r>
            <a:endParaRPr lang="de-DE" sz="1000" dirty="0"/>
          </a:p>
        </p:txBody>
      </p:sp>
      <p:sp>
        <p:nvSpPr>
          <p:cNvPr id="6" name="Foliennummernplatzhalter 5">
            <a:extLst>
              <a:ext uri="{FF2B5EF4-FFF2-40B4-BE49-F238E27FC236}">
                <a16:creationId xmlns:a16="http://schemas.microsoft.com/office/drawing/2014/main" id="{73C457E5-FC87-C6B3-CC61-ECECE6E9EDAC}"/>
              </a:ext>
            </a:extLst>
          </p:cNvPr>
          <p:cNvSpPr>
            <a:spLocks noGrp="1"/>
          </p:cNvSpPr>
          <p:nvPr>
            <p:ph type="sldNum" sz="quarter" idx="12"/>
          </p:nvPr>
        </p:nvSpPr>
        <p:spPr/>
        <p:txBody>
          <a:bodyPr/>
          <a:lstStyle/>
          <a:p>
            <a:fld id="{DD2F4C09-65E4-4AD7-8D55-83CBD210ED85}" type="slidenum">
              <a:rPr lang="de-DE" smtClean="0"/>
              <a:pPr/>
              <a:t>19</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437359E9-0E5E-FF22-398A-3D3A268B9C90}"/>
                  </a:ext>
                </a:extLst>
              </p:cNvPr>
              <p:cNvSpPr>
                <a:spLocks noGrp="1"/>
              </p:cNvSpPr>
              <p:nvPr>
                <p:ph idx="1"/>
              </p:nvPr>
            </p:nvSpPr>
            <p:spPr>
              <a:xfrm>
                <a:off x="360000" y="1370369"/>
                <a:ext cx="6095994" cy="2862579"/>
              </a:xfrm>
            </p:spPr>
            <p:txBody>
              <a:bodyPr>
                <a:normAutofit lnSpcReduction="10000"/>
              </a:bodyPr>
              <a:lstStyle/>
              <a:p>
                <a:pPr>
                  <a:lnSpc>
                    <a:spcPct val="150000"/>
                  </a:lnSpc>
                </a:pP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better interpolation behavior then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𝑊</m:t>
                        </m:r>
                      </m:e>
                      <m:sup>
                        <m:r>
                          <a:rPr lang="de-DE" b="0" i="1" smtClean="0">
                            <a:latin typeface="Cambria Math" panose="02040503050406030204" pitchFamily="18" charset="0"/>
                          </a:rPr>
                          <m:t>𝐼</m:t>
                        </m:r>
                      </m:sup>
                    </m:sSup>
                  </m:oMath>
                </a14:m>
                <a:r>
                  <a:rPr lang="en-US" dirty="0"/>
                  <a:t> but also not able to extrapolate.</a:t>
                </a:r>
              </a:p>
              <a:p>
                <a:pPr>
                  <a:lnSpc>
                    <a:spcPct val="150000"/>
                  </a:lnSpc>
                </a:pPr>
                <a:r>
                  <a:rPr lang="en-US" dirty="0"/>
                  <a:t>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does not fulfill objectivity and material symmetry conditions</a:t>
                </a:r>
              </a:p>
              <a:p>
                <a:pPr lvl="1">
                  <a:lnSpc>
                    <a:spcPct val="150000"/>
                  </a:lnSpc>
                </a:pPr>
                <a:r>
                  <a:rPr lang="en-US" sz="2000" b="1" dirty="0"/>
                  <a:t>data augmentation </a:t>
                </a:r>
                <a:r>
                  <a:rPr lang="en-US" sz="2000" dirty="0"/>
                  <a:t>to learn (approximate) objectivity condition</a:t>
                </a:r>
              </a:p>
              <a:p>
                <a:pPr marL="457200" lvl="1" indent="0">
                  <a:lnSpc>
                    <a:spcPct val="150000"/>
                  </a:lnSpc>
                  <a:buNone/>
                </a:pPr>
                <a:endParaRPr lang="en-US" b="1"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Inhaltsplatzhalter 7">
                <a:extLst>
                  <a:ext uri="{FF2B5EF4-FFF2-40B4-BE49-F238E27FC236}">
                    <a16:creationId xmlns:a16="http://schemas.microsoft.com/office/drawing/2014/main" id="{437359E9-0E5E-FF22-398A-3D3A268B9C90}"/>
                  </a:ext>
                </a:extLst>
              </p:cNvPr>
              <p:cNvSpPr>
                <a:spLocks noGrp="1" noRot="1" noChangeAspect="1" noMove="1" noResize="1" noEditPoints="1" noAdjustHandles="1" noChangeArrowheads="1" noChangeShapeType="1" noTextEdit="1"/>
              </p:cNvSpPr>
              <p:nvPr>
                <p:ph idx="1"/>
              </p:nvPr>
            </p:nvSpPr>
            <p:spPr>
              <a:xfrm>
                <a:off x="360000" y="1370369"/>
                <a:ext cx="6095994" cy="2862579"/>
              </a:xfrm>
              <a:blipFill>
                <a:blip r:embed="rId3"/>
                <a:stretch>
                  <a:fillRect l="-2287" t="-442" r="-1247"/>
                </a:stretch>
              </a:blipFill>
            </p:spPr>
            <p:txBody>
              <a:bodyPr/>
              <a:lstStyle/>
              <a:p>
                <a:r>
                  <a:rPr lang="en-US">
                    <a:noFill/>
                  </a:rPr>
                  <a:t> </a:t>
                </a:r>
              </a:p>
            </p:txBody>
          </p:sp>
        </mc:Fallback>
      </mc:AlternateContent>
      <p:pic>
        <p:nvPicPr>
          <p:cNvPr id="10" name="Grafik 9">
            <a:extLst>
              <a:ext uri="{FF2B5EF4-FFF2-40B4-BE49-F238E27FC236}">
                <a16:creationId xmlns:a16="http://schemas.microsoft.com/office/drawing/2014/main" id="{5409C233-67BD-0B25-9CB0-597A030F2225}"/>
              </a:ext>
            </a:extLst>
          </p:cNvPr>
          <p:cNvPicPr>
            <a:picLocks noChangeAspect="1"/>
          </p:cNvPicPr>
          <p:nvPr/>
        </p:nvPicPr>
        <p:blipFill>
          <a:blip r:embed="rId4"/>
          <a:stretch>
            <a:fillRect/>
          </a:stretch>
        </p:blipFill>
        <p:spPr>
          <a:xfrm>
            <a:off x="6455998" y="1148743"/>
            <a:ext cx="4963665" cy="2700000"/>
          </a:xfrm>
          <a:prstGeom prst="rect">
            <a:avLst/>
          </a:prstGeom>
        </p:spPr>
      </p:pic>
      <p:pic>
        <p:nvPicPr>
          <p:cNvPr id="13" name="Grafik 12">
            <a:extLst>
              <a:ext uri="{FF2B5EF4-FFF2-40B4-BE49-F238E27FC236}">
                <a16:creationId xmlns:a16="http://schemas.microsoft.com/office/drawing/2014/main" id="{DA78A721-2F26-62BB-C2D0-6FC791CE9D30}"/>
              </a:ext>
            </a:extLst>
          </p:cNvPr>
          <p:cNvPicPr>
            <a:picLocks noChangeAspect="1"/>
          </p:cNvPicPr>
          <p:nvPr/>
        </p:nvPicPr>
        <p:blipFill>
          <a:blip r:embed="rId5"/>
          <a:stretch>
            <a:fillRect/>
          </a:stretch>
        </p:blipFill>
        <p:spPr>
          <a:xfrm>
            <a:off x="6455997" y="3787589"/>
            <a:ext cx="4963665" cy="2700000"/>
          </a:xfrm>
          <a:prstGeom prst="rect">
            <a:avLst/>
          </a:prstGeom>
        </p:spPr>
      </p:pic>
      <p:pic>
        <p:nvPicPr>
          <p:cNvPr id="16" name="Grafik 15">
            <a:extLst>
              <a:ext uri="{FF2B5EF4-FFF2-40B4-BE49-F238E27FC236}">
                <a16:creationId xmlns:a16="http://schemas.microsoft.com/office/drawing/2014/main" id="{E4C77717-474A-53E6-6696-CF5315617A45}"/>
              </a:ext>
            </a:extLst>
          </p:cNvPr>
          <p:cNvPicPr>
            <a:picLocks noChangeAspect="1"/>
          </p:cNvPicPr>
          <p:nvPr/>
        </p:nvPicPr>
        <p:blipFill>
          <a:blip r:embed="rId6"/>
          <a:stretch>
            <a:fillRect/>
          </a:stretch>
        </p:blipFill>
        <p:spPr>
          <a:xfrm>
            <a:off x="6456000" y="1159401"/>
            <a:ext cx="4964400" cy="2700400"/>
          </a:xfrm>
          <a:prstGeom prst="rect">
            <a:avLst/>
          </a:prstGeom>
        </p:spPr>
      </p:pic>
      <p:pic>
        <p:nvPicPr>
          <p:cNvPr id="17" name="Grafik 16">
            <a:extLst>
              <a:ext uri="{FF2B5EF4-FFF2-40B4-BE49-F238E27FC236}">
                <a16:creationId xmlns:a16="http://schemas.microsoft.com/office/drawing/2014/main" id="{5E719F63-D12D-90E6-838A-9F024237F90E}"/>
              </a:ext>
            </a:extLst>
          </p:cNvPr>
          <p:cNvPicPr>
            <a:picLocks noChangeAspect="1"/>
          </p:cNvPicPr>
          <p:nvPr/>
        </p:nvPicPr>
        <p:blipFill>
          <a:blip r:embed="rId7"/>
          <a:stretch>
            <a:fillRect/>
          </a:stretch>
        </p:blipFill>
        <p:spPr>
          <a:xfrm>
            <a:off x="6456000" y="3847482"/>
            <a:ext cx="4963665" cy="2700000"/>
          </a:xfrm>
          <a:prstGeom prst="rect">
            <a:avLst/>
          </a:prstGeom>
        </p:spPr>
      </p:pic>
      <p:grpSp>
        <p:nvGrpSpPr>
          <p:cNvPr id="25" name="Gruppieren 24">
            <a:extLst>
              <a:ext uri="{FF2B5EF4-FFF2-40B4-BE49-F238E27FC236}">
                <a16:creationId xmlns:a16="http://schemas.microsoft.com/office/drawing/2014/main" id="{E078C3E4-9582-7F50-B2F3-DA72D06CBA55}"/>
              </a:ext>
            </a:extLst>
          </p:cNvPr>
          <p:cNvGrpSpPr/>
          <p:nvPr/>
        </p:nvGrpSpPr>
        <p:grpSpPr>
          <a:xfrm>
            <a:off x="359996" y="4121482"/>
            <a:ext cx="5421688" cy="1076000"/>
            <a:chOff x="767019" y="4659482"/>
            <a:chExt cx="5421688" cy="1076000"/>
          </a:xfrm>
        </p:grpSpPr>
        <p:cxnSp>
          <p:nvCxnSpPr>
            <p:cNvPr id="21" name="Gerade Verbindung mit Pfeil 20">
              <a:extLst>
                <a:ext uri="{FF2B5EF4-FFF2-40B4-BE49-F238E27FC236}">
                  <a16:creationId xmlns:a16="http://schemas.microsoft.com/office/drawing/2014/main" id="{57B783DF-FBB5-F3F2-A972-54B701410188}"/>
                </a:ext>
              </a:extLst>
            </p:cNvPr>
            <p:cNvCxnSpPr>
              <a:cxnSpLocks/>
            </p:cNvCxnSpPr>
            <p:nvPr/>
          </p:nvCxnSpPr>
          <p:spPr>
            <a:xfrm>
              <a:off x="3240000" y="5004000"/>
              <a:ext cx="336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13BE6DDF-F655-4C66-87FC-90BB72B23200}"/>
                    </a:ext>
                  </a:extLst>
                </p:cNvPr>
                <p:cNvSpPr txBox="1"/>
                <p:nvPr/>
              </p:nvSpPr>
              <p:spPr>
                <a:xfrm>
                  <a:off x="767019" y="4832721"/>
                  <a:ext cx="2541691" cy="646331"/>
                </a:xfrm>
                <a:prstGeom prst="rect">
                  <a:avLst/>
                </a:prstGeom>
                <a:noFill/>
              </p:spPr>
              <p:txBody>
                <a:bodyPr wrap="square" rtlCol="0">
                  <a:spAutoFit/>
                </a:bodyPr>
                <a:lstStyle/>
                <a:p>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r>
                                <a:rPr lang="de-DE" b="1" i="1" smtClean="0">
                                  <a:latin typeface="Cambria Math" panose="02040503050406030204" pitchFamily="18" charset="0"/>
                                </a:rPr>
                                <m:t>𝑭</m:t>
                              </m:r>
                              <m:r>
                                <a:rPr lang="de-DE" b="0" i="1" smtClean="0">
                                  <a:latin typeface="Cambria Math" panose="02040503050406030204" pitchFamily="18" charset="0"/>
                                </a:rPr>
                                <m:t>, </m:t>
                              </m:r>
                              <m:r>
                                <a:rPr lang="de-DE" b="0" i="1" smtClean="0">
                                  <a:latin typeface="Cambria Math" panose="02040503050406030204" pitchFamily="18" charset="0"/>
                                </a:rPr>
                                <m:t>𝑊</m:t>
                              </m:r>
                              <m:r>
                                <a:rPr lang="de-DE" b="0" i="1" smtClean="0">
                                  <a:latin typeface="Cambria Math" panose="02040503050406030204" pitchFamily="18" charset="0"/>
                                </a:rPr>
                                <m:t>(</m:t>
                              </m:r>
                              <m:r>
                                <a:rPr lang="de-DE" b="1" i="1" smtClean="0">
                                  <a:latin typeface="Cambria Math" panose="02040503050406030204" pitchFamily="18" charset="0"/>
                                </a:rPr>
                                <m:t>𝑭</m:t>
                              </m:r>
                            </m:e>
                          </m:d>
                          <m:r>
                            <a:rPr lang="de-DE" b="0" i="1" smtClean="0">
                              <a:latin typeface="Cambria Math" panose="02040503050406030204" pitchFamily="18" charset="0"/>
                            </a:rPr>
                            <m:t>, </m:t>
                          </m:r>
                          <m:r>
                            <a:rPr lang="de-DE" b="1" i="1" smtClean="0">
                              <a:latin typeface="Cambria Math" panose="02040503050406030204" pitchFamily="18" charset="0"/>
                            </a:rPr>
                            <m:t>𝑷</m:t>
                          </m:r>
                          <m:r>
                            <a:rPr lang="de-DE" b="1" i="1" smtClean="0">
                              <a:latin typeface="Cambria Math" panose="02040503050406030204" pitchFamily="18" charset="0"/>
                            </a:rPr>
                            <m:t>(</m:t>
                          </m:r>
                          <m:r>
                            <a:rPr lang="de-DE" b="1" i="1" smtClean="0">
                              <a:latin typeface="Cambria Math" panose="02040503050406030204" pitchFamily="18" charset="0"/>
                            </a:rPr>
                            <m:t>𝑭</m:t>
                          </m:r>
                          <m:r>
                            <a:rPr lang="de-DE" b="1" i="1" smtClean="0">
                              <a:latin typeface="Cambria Math" panose="02040503050406030204" pitchFamily="18" charset="0"/>
                            </a:rPr>
                            <m:t>)</m:t>
                          </m:r>
                        </m:e>
                      </m:d>
                    </m:oMath>
                  </a14:m>
                  <a:r>
                    <a:rPr lang="en-US" dirty="0"/>
                    <a:t> </a:t>
                  </a:r>
                </a:p>
                <a:p>
                  <a:endParaRPr lang="en-US" dirty="0"/>
                </a:p>
              </p:txBody>
            </p:sp>
          </mc:Choice>
          <mc:Fallback xmlns="">
            <p:sp>
              <p:nvSpPr>
                <p:cNvPr id="23" name="Textfeld 22">
                  <a:extLst>
                    <a:ext uri="{FF2B5EF4-FFF2-40B4-BE49-F238E27FC236}">
                      <a16:creationId xmlns:a16="http://schemas.microsoft.com/office/drawing/2014/main" id="{13BE6DDF-F655-4C66-87FC-90BB72B23200}"/>
                    </a:ext>
                  </a:extLst>
                </p:cNvPr>
                <p:cNvSpPr txBox="1">
                  <a:spLocks noRot="1" noChangeAspect="1" noMove="1" noResize="1" noEditPoints="1" noAdjustHandles="1" noChangeArrowheads="1" noChangeShapeType="1" noTextEdit="1"/>
                </p:cNvSpPr>
                <p:nvPr/>
              </p:nvSpPr>
              <p:spPr>
                <a:xfrm>
                  <a:off x="767019" y="4832721"/>
                  <a:ext cx="2541691"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F62E025D-ECE9-8C2E-EDD9-5A09544CB43D}"/>
                    </a:ext>
                  </a:extLst>
                </p:cNvPr>
                <p:cNvSpPr txBox="1"/>
                <p:nvPr/>
              </p:nvSpPr>
              <p:spPr>
                <a:xfrm>
                  <a:off x="3647016" y="4659482"/>
                  <a:ext cx="2541691" cy="10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𝐷</m:t>
                            </m:r>
                          </m:e>
                        </m:acc>
                        <m:nary>
                          <m:naryPr>
                            <m:chr m:val="⋃"/>
                            <m:supHide m:val="on"/>
                            <m:ctrlPr>
                              <a:rPr lang="de-DE" b="0" i="1" smtClean="0">
                                <a:latin typeface="Cambria Math" panose="02040503050406030204" pitchFamily="18" charset="0"/>
                              </a:rPr>
                            </m:ctrlPr>
                          </m:naryPr>
                          <m:sub>
                            <m:r>
                              <m:rPr>
                                <m:brk m:alnAt="7"/>
                              </m:rPr>
                              <a:rPr lang="de-DE" b="1" i="1" smtClean="0">
                                <a:latin typeface="Cambria Math" panose="02040503050406030204" pitchFamily="18" charset="0"/>
                              </a:rPr>
                              <m:t>𝑸</m:t>
                            </m:r>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𝐺</m:t>
                                </m:r>
                              </m:e>
                              <m:sup>
                                <m:r>
                                  <a:rPr lang="de-DE" b="1" i="1" smtClean="0">
                                    <a:latin typeface="Cambria Math" panose="02040503050406030204" pitchFamily="18" charset="0"/>
                                    <a:ea typeface="Cambria Math" panose="02040503050406030204" pitchFamily="18" charset="0"/>
                                  </a:rPr>
                                  <m:t>∗</m:t>
                                </m:r>
                              </m:sup>
                            </m:sSup>
                          </m:sub>
                          <m:sup/>
                          <m:e>
                            <m:d>
                              <m:dPr>
                                <m:begChr m:val="{"/>
                                <m:endChr m:val="}"/>
                                <m:ctrlPr>
                                  <a:rPr lang="de-DE" i="1">
                                    <a:latin typeface="Cambria Math" panose="02040503050406030204" pitchFamily="18" charset="0"/>
                                  </a:rPr>
                                </m:ctrlPr>
                              </m:dPr>
                              <m:e>
                                <m:d>
                                  <m:dPr>
                                    <m:ctrlPr>
                                      <a:rPr lang="de-DE" i="1">
                                        <a:latin typeface="Cambria Math" panose="02040503050406030204" pitchFamily="18" charset="0"/>
                                      </a:rPr>
                                    </m:ctrlPr>
                                  </m:dPr>
                                  <m:e>
                                    <m:r>
                                      <a:rPr lang="de-DE" b="1" i="1" smtClean="0">
                                        <a:latin typeface="Cambria Math" panose="02040503050406030204" pitchFamily="18" charset="0"/>
                                      </a:rPr>
                                      <m:t>𝑸</m:t>
                                    </m:r>
                                    <m:r>
                                      <a:rPr lang="de-DE" b="1" i="1">
                                        <a:latin typeface="Cambria Math" panose="02040503050406030204" pitchFamily="18" charset="0"/>
                                      </a:rPr>
                                      <m:t>𝑭</m:t>
                                    </m:r>
                                    <m:r>
                                      <a:rPr lang="de-DE" i="1">
                                        <a:latin typeface="Cambria Math" panose="02040503050406030204" pitchFamily="18" charset="0"/>
                                      </a:rPr>
                                      <m:t>, </m:t>
                                    </m:r>
                                    <m:r>
                                      <a:rPr lang="de-DE" i="1">
                                        <a:latin typeface="Cambria Math" panose="02040503050406030204" pitchFamily="18" charset="0"/>
                                      </a:rPr>
                                      <m:t>𝑊</m:t>
                                    </m:r>
                                    <m:r>
                                      <a:rPr lang="de-DE" i="1">
                                        <a:latin typeface="Cambria Math" panose="02040503050406030204" pitchFamily="18" charset="0"/>
                                      </a:rPr>
                                      <m:t>(</m:t>
                                    </m:r>
                                    <m:r>
                                      <a:rPr lang="de-DE" b="1" i="1">
                                        <a:latin typeface="Cambria Math" panose="02040503050406030204" pitchFamily="18" charset="0"/>
                                      </a:rPr>
                                      <m:t>𝑭</m:t>
                                    </m:r>
                                  </m:e>
                                </m:d>
                                <m:r>
                                  <a:rPr lang="de-DE" i="1">
                                    <a:latin typeface="Cambria Math" panose="02040503050406030204" pitchFamily="18" charset="0"/>
                                  </a:rPr>
                                  <m:t>, </m:t>
                                </m:r>
                                <m:r>
                                  <a:rPr lang="de-DE" b="1" i="1" smtClean="0">
                                    <a:latin typeface="Cambria Math" panose="02040503050406030204" pitchFamily="18" charset="0"/>
                                  </a:rPr>
                                  <m:t>𝑸</m:t>
                                </m:r>
                                <m:r>
                                  <a:rPr lang="de-DE" b="1" i="1">
                                    <a:latin typeface="Cambria Math" panose="02040503050406030204" pitchFamily="18" charset="0"/>
                                  </a:rPr>
                                  <m:t>𝑷</m:t>
                                </m:r>
                                <m:r>
                                  <a:rPr lang="de-DE" b="1" i="1">
                                    <a:latin typeface="Cambria Math" panose="02040503050406030204" pitchFamily="18" charset="0"/>
                                  </a:rPr>
                                  <m:t>(</m:t>
                                </m:r>
                                <m:r>
                                  <a:rPr lang="de-DE" b="1" i="1">
                                    <a:latin typeface="Cambria Math" panose="02040503050406030204" pitchFamily="18" charset="0"/>
                                  </a:rPr>
                                  <m:t>𝑭</m:t>
                                </m:r>
                                <m:r>
                                  <a:rPr lang="de-DE" b="1" i="1">
                                    <a:latin typeface="Cambria Math" panose="02040503050406030204" pitchFamily="18" charset="0"/>
                                  </a:rPr>
                                  <m:t>)</m:t>
                                </m:r>
                              </m:e>
                            </m:d>
                          </m:e>
                        </m:nary>
                      </m:oMath>
                    </m:oMathPara>
                  </a14:m>
                  <a:endParaRPr lang="en-US" dirty="0"/>
                </a:p>
                <a:p>
                  <a:endParaRPr lang="en-US" dirty="0"/>
                </a:p>
              </p:txBody>
            </p:sp>
          </mc:Choice>
          <mc:Fallback xmlns="">
            <p:sp>
              <p:nvSpPr>
                <p:cNvPr id="24" name="Textfeld 23">
                  <a:extLst>
                    <a:ext uri="{FF2B5EF4-FFF2-40B4-BE49-F238E27FC236}">
                      <a16:creationId xmlns:a16="http://schemas.microsoft.com/office/drawing/2014/main" id="{F62E025D-ECE9-8C2E-EDD9-5A09544CB43D}"/>
                    </a:ext>
                  </a:extLst>
                </p:cNvPr>
                <p:cNvSpPr txBox="1">
                  <a:spLocks noRot="1" noChangeAspect="1" noMove="1" noResize="1" noEditPoints="1" noAdjustHandles="1" noChangeArrowheads="1" noChangeShapeType="1" noTextEdit="1"/>
                </p:cNvSpPr>
                <p:nvPr/>
              </p:nvSpPr>
              <p:spPr>
                <a:xfrm>
                  <a:off x="3647016" y="4659482"/>
                  <a:ext cx="2541691" cy="1076000"/>
                </a:xfrm>
                <a:prstGeom prst="rect">
                  <a:avLst/>
                </a:prstGeom>
                <a:blipFill>
                  <a:blip r:embed="rId9"/>
                  <a:stretch>
                    <a:fillRect l="-20792" t="-88372" r="-6436" b="-976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4FFF766D-7A63-D94D-107D-D3F75E4F8351}"/>
                  </a:ext>
                </a:extLst>
              </p:cNvPr>
              <p:cNvSpPr txBox="1"/>
              <p:nvPr/>
            </p:nvSpPr>
            <p:spPr>
              <a:xfrm>
                <a:off x="312977" y="5002825"/>
                <a:ext cx="5040000" cy="1323439"/>
              </a:xfrm>
              <a:prstGeom prst="rect">
                <a:avLst/>
              </a:prstGeom>
              <a:noFill/>
            </p:spPr>
            <p:txBody>
              <a:bodyPr wrap="square" rtlCol="0">
                <a:spAutoFit/>
              </a:bodyPr>
              <a:lstStyle/>
              <a:p>
                <a:pPr marL="285750" indent="-285750">
                  <a:buFont typeface="Wingdings" pitchFamily="2" charset="2"/>
                  <a:buChar char="§"/>
                </a:pPr>
                <a:r>
                  <a:rPr lang="en-US" sz="2000" dirty="0"/>
                  <a:t>Augment the dataset with [8, 16, 32, …] rotation matrices </a:t>
                </a:r>
                <a14:m>
                  <m:oMath xmlns:m="http://schemas.openxmlformats.org/officeDocument/2006/math">
                    <m:r>
                      <a:rPr lang="de-DE" sz="2000" b="1" i="1" smtClean="0">
                        <a:latin typeface="Cambria Math" panose="02040503050406030204" pitchFamily="18" charset="0"/>
                      </a:rPr>
                      <m:t>𝑸</m:t>
                    </m:r>
                  </m:oMath>
                </a14:m>
                <a:r>
                  <a:rPr lang="en-US" sz="2000" dirty="0"/>
                  <a:t> and check the the fulfillment of the objectivity conditions for 1024 random </a:t>
                </a:r>
                <a:r>
                  <a:rPr lang="en-US" sz="2000" dirty="0" err="1"/>
                  <a:t>oberservers</a:t>
                </a:r>
                <a:r>
                  <a:rPr lang="en-US" sz="2000" dirty="0"/>
                  <a:t> </a:t>
                </a:r>
              </a:p>
            </p:txBody>
          </p:sp>
        </mc:Choice>
        <mc:Fallback xmlns="">
          <p:sp>
            <p:nvSpPr>
              <p:cNvPr id="26" name="Textfeld 25">
                <a:extLst>
                  <a:ext uri="{FF2B5EF4-FFF2-40B4-BE49-F238E27FC236}">
                    <a16:creationId xmlns:a16="http://schemas.microsoft.com/office/drawing/2014/main" id="{4FFF766D-7A63-D94D-107D-D3F75E4F8351}"/>
                  </a:ext>
                </a:extLst>
              </p:cNvPr>
              <p:cNvSpPr txBox="1">
                <a:spLocks noRot="1" noChangeAspect="1" noMove="1" noResize="1" noEditPoints="1" noAdjustHandles="1" noChangeArrowheads="1" noChangeShapeType="1" noTextEdit="1"/>
              </p:cNvSpPr>
              <p:nvPr/>
            </p:nvSpPr>
            <p:spPr>
              <a:xfrm>
                <a:off x="312977" y="5002825"/>
                <a:ext cx="5040000" cy="1323439"/>
              </a:xfrm>
              <a:prstGeom prst="rect">
                <a:avLst/>
              </a:prstGeom>
              <a:blipFill>
                <a:blip r:embed="rId10"/>
                <a:stretch>
                  <a:fillRect l="-1005" t="-2857" r="-2010" b="-6667"/>
                </a:stretch>
              </a:blipFill>
            </p:spPr>
            <p:txBody>
              <a:bodyPr/>
              <a:lstStyle/>
              <a:p>
                <a:r>
                  <a:rPr lang="en-US">
                    <a:noFill/>
                  </a:rPr>
                  <a:t> </a:t>
                </a:r>
              </a:p>
            </p:txBody>
          </p:sp>
        </mc:Fallback>
      </mc:AlternateContent>
      <p:pic>
        <p:nvPicPr>
          <p:cNvPr id="27" name="Grafik 26">
            <a:extLst>
              <a:ext uri="{FF2B5EF4-FFF2-40B4-BE49-F238E27FC236}">
                <a16:creationId xmlns:a16="http://schemas.microsoft.com/office/drawing/2014/main" id="{6F554556-D9B2-C79B-3428-622569BE104F}"/>
              </a:ext>
            </a:extLst>
          </p:cNvPr>
          <p:cNvPicPr>
            <a:picLocks/>
          </p:cNvPicPr>
          <p:nvPr/>
        </p:nvPicPr>
        <p:blipFill>
          <a:blip r:embed="rId11"/>
          <a:stretch>
            <a:fillRect/>
          </a:stretch>
        </p:blipFill>
        <p:spPr>
          <a:xfrm>
            <a:off x="12573592" y="1172682"/>
            <a:ext cx="4964400" cy="2700000"/>
          </a:xfrm>
          <a:prstGeom prst="rect">
            <a:avLst/>
          </a:prstGeom>
        </p:spPr>
      </p:pic>
      <p:pic>
        <p:nvPicPr>
          <p:cNvPr id="28" name="Grafik 27">
            <a:extLst>
              <a:ext uri="{FF2B5EF4-FFF2-40B4-BE49-F238E27FC236}">
                <a16:creationId xmlns:a16="http://schemas.microsoft.com/office/drawing/2014/main" id="{7A135147-0D32-9D84-CA47-3310AACE0F46}"/>
              </a:ext>
            </a:extLst>
          </p:cNvPr>
          <p:cNvPicPr>
            <a:picLocks/>
          </p:cNvPicPr>
          <p:nvPr/>
        </p:nvPicPr>
        <p:blipFill>
          <a:blip r:embed="rId12"/>
          <a:stretch>
            <a:fillRect/>
          </a:stretch>
        </p:blipFill>
        <p:spPr>
          <a:xfrm>
            <a:off x="12551992" y="3685482"/>
            <a:ext cx="4964400" cy="286200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AB1ABD69-BF1E-A751-F979-8ABF4224820F}"/>
                  </a:ext>
                </a:extLst>
              </p:cNvPr>
              <p:cNvSpPr txBox="1"/>
              <p:nvPr/>
            </p:nvSpPr>
            <p:spPr>
              <a:xfrm>
                <a:off x="480977" y="7440763"/>
                <a:ext cx="5040000" cy="1015663"/>
              </a:xfrm>
              <a:prstGeom prst="rect">
                <a:avLst/>
              </a:prstGeom>
              <a:noFill/>
            </p:spPr>
            <p:txBody>
              <a:bodyPr wrap="square" rtlCol="0">
                <a:spAutoFit/>
              </a:bodyPr>
              <a:lstStyle/>
              <a:p>
                <a:pPr marL="285750" indent="-285750">
                  <a:buFont typeface="Wingdings" pitchFamily="2" charset="2"/>
                  <a:buChar char="§"/>
                </a:pPr>
                <a14:m>
                  <m:oMath xmlns:m="http://schemas.openxmlformats.org/officeDocument/2006/math">
                    <m:r>
                      <a:rPr lang="de-DE" sz="2000" b="0" i="1" smtClean="0">
                        <a:latin typeface="Cambria Math" panose="02040503050406030204" pitchFamily="18" charset="0"/>
                      </a:rPr>
                      <m:t>𝑊</m:t>
                    </m:r>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0" i="1" smtClean="0">
                        <a:latin typeface="Cambria Math" panose="02040503050406030204" pitchFamily="18" charset="0"/>
                      </a:rPr>
                      <m:t>𝑊</m:t>
                    </m:r>
                  </m:oMath>
                </a14:m>
                <a:endParaRPr lang="en-US" sz="2000" dirty="0"/>
              </a:p>
              <a:p>
                <a:pPr marL="285750" indent="-285750">
                  <a:buFont typeface="Wingdings" pitchFamily="2" charset="2"/>
                  <a:buChar char="§"/>
                </a:pPr>
                <a:r>
                  <a:rPr lang="de-DE" sz="2000" b="1" dirty="0"/>
                  <a:t>P</a:t>
                </a:r>
                <a14:m>
                  <m:oMath xmlns:m="http://schemas.openxmlformats.org/officeDocument/2006/math">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1" i="1" smtClean="0">
                        <a:latin typeface="Cambria Math" panose="02040503050406030204" pitchFamily="18" charset="0"/>
                      </a:rPr>
                      <m:t>𝑸𝑷</m:t>
                    </m:r>
                    <m:r>
                      <a:rPr lang="de-DE" sz="2000" b="1" i="1" smtClean="0">
                        <a:latin typeface="Cambria Math" panose="02040503050406030204" pitchFamily="18" charset="0"/>
                      </a:rPr>
                      <m:t>(</m:t>
                    </m:r>
                    <m:r>
                      <a:rPr lang="de-DE" sz="2000" b="1" i="1" smtClean="0">
                        <a:latin typeface="Cambria Math" panose="02040503050406030204" pitchFamily="18" charset="0"/>
                      </a:rPr>
                      <m:t>𝑭</m:t>
                    </m:r>
                    <m:r>
                      <a:rPr lang="de-DE" sz="2000" b="1" i="1" smtClean="0">
                        <a:latin typeface="Cambria Math" panose="02040503050406030204" pitchFamily="18" charset="0"/>
                      </a:rPr>
                      <m:t>)</m:t>
                    </m:r>
                  </m:oMath>
                </a14:m>
                <a:endParaRPr lang="en-US" sz="2000" dirty="0"/>
              </a:p>
              <a:p>
                <a:pPr marL="285750" indent="-285750">
                  <a:buFont typeface="Wingdings" pitchFamily="2" charset="2"/>
                  <a:buChar char="§"/>
                </a:pPr>
                <a:endParaRPr lang="en-US" sz="2000" dirty="0"/>
              </a:p>
            </p:txBody>
          </p:sp>
        </mc:Choice>
        <mc:Fallback xmlns="">
          <p:sp>
            <p:nvSpPr>
              <p:cNvPr id="3" name="Textfeld 2">
                <a:extLst>
                  <a:ext uri="{FF2B5EF4-FFF2-40B4-BE49-F238E27FC236}">
                    <a16:creationId xmlns:a16="http://schemas.microsoft.com/office/drawing/2014/main" id="{AB1ABD69-BF1E-A751-F979-8ABF4224820F}"/>
                  </a:ext>
                </a:extLst>
              </p:cNvPr>
              <p:cNvSpPr txBox="1">
                <a:spLocks noRot="1" noChangeAspect="1" noMove="1" noResize="1" noEditPoints="1" noAdjustHandles="1" noChangeArrowheads="1" noChangeShapeType="1" noTextEdit="1"/>
              </p:cNvSpPr>
              <p:nvPr/>
            </p:nvSpPr>
            <p:spPr>
              <a:xfrm>
                <a:off x="480977" y="7440763"/>
                <a:ext cx="5040000" cy="1015663"/>
              </a:xfrm>
              <a:prstGeom prst="rect">
                <a:avLst/>
              </a:prstGeom>
              <a:blipFill>
                <a:blip r:embed="rId13"/>
                <a:stretch>
                  <a:fillRect l="-1005" t="-2500"/>
                </a:stretch>
              </a:blipFill>
            </p:spPr>
            <p:txBody>
              <a:bodyPr/>
              <a:lstStyle/>
              <a:p>
                <a:r>
                  <a:rPr lang="en-US">
                    <a:noFill/>
                  </a:rPr>
                  <a:t> </a:t>
                </a:r>
              </a:p>
            </p:txBody>
          </p:sp>
        </mc:Fallback>
      </mc:AlternateContent>
      <p:sp>
        <p:nvSpPr>
          <p:cNvPr id="7" name="Textfeld 6">
            <a:extLst>
              <a:ext uri="{FF2B5EF4-FFF2-40B4-BE49-F238E27FC236}">
                <a16:creationId xmlns:a16="http://schemas.microsoft.com/office/drawing/2014/main" id="{CF5F5F97-03AF-5839-F50D-BEF82A7D38B3}"/>
              </a:ext>
            </a:extLst>
          </p:cNvPr>
          <p:cNvSpPr txBox="1"/>
          <p:nvPr/>
        </p:nvSpPr>
        <p:spPr>
          <a:xfrm>
            <a:off x="0" y="9210639"/>
            <a:ext cx="5040000" cy="2246769"/>
          </a:xfrm>
          <a:prstGeom prst="rect">
            <a:avLst/>
          </a:prstGeom>
          <a:noFill/>
        </p:spPr>
        <p:txBody>
          <a:bodyPr wrap="square" rtlCol="0">
            <a:spAutoFit/>
          </a:bodyPr>
          <a:lstStyle/>
          <a:p>
            <a:r>
              <a:rPr lang="en-US" sz="2000" b="1" dirty="0">
                <a:solidFill>
                  <a:srgbClr val="00B050"/>
                </a:solidFill>
              </a:rPr>
              <a:t>Pros:</a:t>
            </a:r>
          </a:p>
          <a:p>
            <a:pPr marL="342900" indent="-342900">
              <a:buFont typeface="Wingdings" pitchFamily="2" charset="2"/>
              <a:buChar char="§"/>
            </a:pPr>
            <a:r>
              <a:rPr lang="en-US" sz="2000" dirty="0">
                <a:solidFill>
                  <a:srgbClr val="00B050"/>
                </a:solidFill>
              </a:rPr>
              <a:t>No “extra” data</a:t>
            </a:r>
          </a:p>
          <a:p>
            <a:pPr marL="342900" indent="-342900">
              <a:buFont typeface="Wingdings" pitchFamily="2" charset="2"/>
              <a:buChar char="§"/>
            </a:pPr>
            <a:r>
              <a:rPr lang="en-US" sz="2000" dirty="0">
                <a:solidFill>
                  <a:srgbClr val="00B050"/>
                </a:solidFill>
              </a:rPr>
              <a:t>Physics-aware</a:t>
            </a:r>
          </a:p>
          <a:p>
            <a:r>
              <a:rPr lang="en-US" sz="2000" b="1" dirty="0">
                <a:solidFill>
                  <a:schemeClr val="accent1"/>
                </a:solidFill>
              </a:rPr>
              <a:t>Cons:</a:t>
            </a:r>
          </a:p>
          <a:p>
            <a:pPr marL="342900" indent="-342900">
              <a:buFont typeface="Wingdings" pitchFamily="2" charset="2"/>
              <a:buChar char="§"/>
            </a:pPr>
            <a:r>
              <a:rPr lang="en-US" sz="2000" dirty="0">
                <a:solidFill>
                  <a:schemeClr val="accent1"/>
                </a:solidFill>
              </a:rPr>
              <a:t>Training time</a:t>
            </a:r>
          </a:p>
          <a:p>
            <a:pPr marL="342900" indent="-342900">
              <a:buFont typeface="Wingdings" pitchFamily="2" charset="2"/>
              <a:buChar char="§"/>
            </a:pPr>
            <a:r>
              <a:rPr lang="en-US" sz="2000" dirty="0">
                <a:solidFill>
                  <a:schemeClr val="accent1"/>
                </a:solidFill>
              </a:rPr>
              <a:t>Weak sense, not exactly fulfilled</a:t>
            </a:r>
          </a:p>
          <a:p>
            <a:pPr marL="285750" indent="-285750">
              <a:buFont typeface="Wingdings" pitchFamily="2" charset="2"/>
              <a:buChar char="§"/>
            </a:pPr>
            <a:endParaRPr lang="en-US" sz="2000" dirty="0"/>
          </a:p>
        </p:txBody>
      </p:sp>
    </p:spTree>
    <p:extLst>
      <p:ext uri="{BB962C8B-B14F-4D97-AF65-F5344CB8AC3E}">
        <p14:creationId xmlns:p14="http://schemas.microsoft.com/office/powerpoint/2010/main" val="3310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par>
                                <p:cTn id="11" presetID="10"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animEffect transition="in" filter="fade">
                                      <p:cBhvr>
                                        <p:cTn id="13" dur="500"/>
                                        <p:tgtEl>
                                          <p:spTgt spid="8">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fade">
                                      <p:cBhvr>
                                        <p:cTn id="18" dur="500"/>
                                        <p:tgtEl>
                                          <p:spTgt spid="28"/>
                                        </p:tgtEl>
                                      </p:cBhvr>
                                    </p:animEffect>
                                  </p:childTnLst>
                                </p:cTn>
                              </p:par>
                              <p:par>
                                <p:cTn id="19" presetID="10" presetClass="entr" presetSubtype="0" fill="hold"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fade">
                                      <p:cBhvr>
                                        <p:cTn id="21" dur="500"/>
                                        <p:tgtEl>
                                          <p:spTgt spid="27"/>
                                        </p:tgtEl>
                                      </p:cBhvr>
                                    </p:animEffect>
                                  </p:childTnLst>
                                </p:cTn>
                              </p:par>
                              <p:par>
                                <p:cTn id="22" presetID="10" presetClass="entr" presetSubtype="0" fill="hold" nodeType="withEffect">
                                  <p:stCondLst>
                                    <p:cond delay="0"/>
                                  </p:stCondLst>
                                  <p:childTnLst>
                                    <p:set>
                                      <p:cBhvr>
                                        <p:cTn id="23" dur="1" fill="hold">
                                          <p:stCondLst>
                                            <p:cond delay="0"/>
                                          </p:stCondLst>
                                        </p:cTn>
                                        <p:tgtEl>
                                          <p:spTgt spid="8">
                                            <p:txEl>
                                              <p:pRg st="1" end="1"/>
                                            </p:txEl>
                                          </p:spTgt>
                                        </p:tgtEl>
                                        <p:attrNameLst>
                                          <p:attrName>style.visibility</p:attrName>
                                        </p:attrNameLst>
                                      </p:cBhvr>
                                      <p:to>
                                        <p:strVal val="visible"/>
                                      </p:to>
                                    </p:set>
                                    <p:animEffect transition="in" filter="fade">
                                      <p:cBhvr>
                                        <p:cTn id="24" dur="500"/>
                                        <p:tgtEl>
                                          <p:spTgt spid="8">
                                            <p:txEl>
                                              <p:pRg st="1" end="1"/>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8">
                                            <p:txEl>
                                              <p:pRg st="2" end="2"/>
                                            </p:txEl>
                                          </p:spTgt>
                                        </p:tgtEl>
                                        <p:attrNameLst>
                                          <p:attrName>style.visibility</p:attrName>
                                        </p:attrNameLst>
                                      </p:cBhvr>
                                      <p:to>
                                        <p:strVal val="visible"/>
                                      </p:to>
                                    </p:set>
                                    <p:animEffect transition="in" filter="fade">
                                      <p:cBhvr>
                                        <p:cTn id="27" dur="500"/>
                                        <p:tgtEl>
                                          <p:spTgt spid="8">
                                            <p:txEl>
                                              <p:pRg st="2" end="2"/>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fade">
                                      <p:cBhvr>
                                        <p:cTn id="30" dur="500"/>
                                        <p:tgtEl>
                                          <p:spTgt spid="2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fade">
                                      <p:cBhvr>
                                        <p:cTn id="3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1DF-6E58-04A6-F4CD-48A2BC33EB9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C7D605-E149-6906-CA1F-1D0BBDBBFAB3}"/>
              </a:ext>
            </a:extLst>
          </p:cNvPr>
          <p:cNvSpPr>
            <a:spLocks noGrp="1"/>
          </p:cNvSpPr>
          <p:nvPr>
            <p:ph type="title"/>
          </p:nvPr>
        </p:nvSpPr>
        <p:spPr/>
        <p:txBody>
          <a:bodyPr anchor="t">
            <a:normAutofit/>
          </a:bodyPr>
          <a:lstStyle/>
          <a:p>
            <a:r>
              <a:rPr lang="de-DE" sz="3200" dirty="0"/>
              <a:t>Embedding </a:t>
            </a:r>
            <a:r>
              <a:rPr lang="de-DE" sz="3200" dirty="0" err="1"/>
              <a:t>physics</a:t>
            </a:r>
            <a:r>
              <a:rPr lang="de-DE" sz="3200" dirty="0"/>
              <a:t> in ML-models</a:t>
            </a:r>
          </a:p>
        </p:txBody>
      </p:sp>
      <p:sp>
        <p:nvSpPr>
          <p:cNvPr id="4" name="Datumsplatzhalter 3">
            <a:extLst>
              <a:ext uri="{FF2B5EF4-FFF2-40B4-BE49-F238E27FC236}">
                <a16:creationId xmlns:a16="http://schemas.microsoft.com/office/drawing/2014/main" id="{433F5037-3FF2-3D9F-0EE7-FC5D8FDA5AD4}"/>
              </a:ext>
            </a:extLst>
          </p:cNvPr>
          <p:cNvSpPr>
            <a:spLocks noGrp="1"/>
          </p:cNvSpPr>
          <p:nvPr>
            <p:ph type="dt" sz="half" idx="10"/>
          </p:nvPr>
        </p:nvSpPr>
        <p:spPr>
          <a:xfrm>
            <a:off x="360000" y="6558140"/>
            <a:ext cx="1439993" cy="180000"/>
          </a:xfrm>
        </p:spPr>
        <p:txBody>
          <a:bodyPr/>
          <a:lstStyle/>
          <a:p>
            <a:fld id="{275428FD-6A27-8840-8DD5-4838B64184EE}" type="datetime1">
              <a:rPr lang="de-DE" smtClean="0"/>
              <a:t>17.12.24</a:t>
            </a:fld>
            <a:endParaRPr lang="de-DE" dirty="0"/>
          </a:p>
        </p:txBody>
      </p:sp>
      <p:sp>
        <p:nvSpPr>
          <p:cNvPr id="6" name="Foliennummernplatzhalter 5">
            <a:extLst>
              <a:ext uri="{FF2B5EF4-FFF2-40B4-BE49-F238E27FC236}">
                <a16:creationId xmlns:a16="http://schemas.microsoft.com/office/drawing/2014/main" id="{F19C9A0B-9E25-F825-290B-55A22244D761}"/>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2</a:t>
            </a:fld>
            <a:endParaRPr lang="de-DE"/>
          </a:p>
        </p:txBody>
      </p:sp>
      <p:sp>
        <p:nvSpPr>
          <p:cNvPr id="3" name="Fußzeilenplatzhalter 2">
            <a:extLst>
              <a:ext uri="{FF2B5EF4-FFF2-40B4-BE49-F238E27FC236}">
                <a16:creationId xmlns:a16="http://schemas.microsoft.com/office/drawing/2014/main" id="{A05DC6AA-60BF-B6CB-FF7D-D0455C7DA82A}"/>
              </a:ext>
            </a:extLst>
          </p:cNvPr>
          <p:cNvSpPr>
            <a:spLocks noGrp="1"/>
          </p:cNvSpPr>
          <p:nvPr>
            <p:ph type="ftr" sz="quarter" idx="11"/>
          </p:nvPr>
        </p:nvSpPr>
        <p:spPr>
          <a:xfrm>
            <a:off x="360000" y="359999"/>
            <a:ext cx="8976000" cy="190800"/>
          </a:xfrm>
        </p:spPr>
        <p:txBody>
          <a:bodyPr/>
          <a:lstStyle/>
          <a:p>
            <a:r>
              <a:rPr lang="de-DE" sz="1000" dirty="0"/>
              <a:t>L. Demuth | </a:t>
            </a:r>
            <a:r>
              <a:rPr lang="de-DE" dirty="0" err="1"/>
              <a:t>Hyperelasticity</a:t>
            </a:r>
            <a:endParaRPr lang="de-DE" sz="1000" dirty="0"/>
          </a:p>
          <a:p>
            <a:endParaRPr lang="de-DE" dirty="0"/>
          </a:p>
        </p:txBody>
      </p:sp>
      <p:grpSp>
        <p:nvGrpSpPr>
          <p:cNvPr id="34" name="Gruppieren 33">
            <a:extLst>
              <a:ext uri="{FF2B5EF4-FFF2-40B4-BE49-F238E27FC236}">
                <a16:creationId xmlns:a16="http://schemas.microsoft.com/office/drawing/2014/main" id="{050ED0AF-8B0E-672B-AE3F-F3C76B80EEDB}"/>
              </a:ext>
            </a:extLst>
          </p:cNvPr>
          <p:cNvGrpSpPr/>
          <p:nvPr/>
        </p:nvGrpSpPr>
        <p:grpSpPr>
          <a:xfrm>
            <a:off x="360000" y="7988860"/>
            <a:ext cx="5221351" cy="2943920"/>
            <a:chOff x="3276724" y="2576089"/>
            <a:chExt cx="5221351" cy="2943920"/>
          </a:xfrm>
        </p:grpSpPr>
        <p:sp>
          <p:nvSpPr>
            <p:cNvPr id="30" name="Abgerundetes Rechteck 29">
              <a:extLst>
                <a:ext uri="{FF2B5EF4-FFF2-40B4-BE49-F238E27FC236}">
                  <a16:creationId xmlns:a16="http://schemas.microsoft.com/office/drawing/2014/main" id="{DABA7D32-9939-E16F-5E79-D0BF413DC4B2}"/>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44EFE57E-BAF7-6B48-242B-C64AC63A618D}"/>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65AE3BA5-CA1A-BB3F-512D-55517443E5E9}"/>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94893B29-0DD4-1D96-3EBF-47D9A2AEF615}"/>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B6619B6-2D45-32B8-271D-90A608F8EFDA}"/>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DE9A47-4168-A98E-4DAB-0827FB6A77A6}"/>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4CADCEDB-15B7-9E7F-FEC2-19EE863E87F8}"/>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FF055D-E778-E916-E707-C0CF23DB1CAC}"/>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53CFE7-2618-BA20-1E3C-31681CF9D1F1}"/>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464E2A-1EC7-42C9-9B6F-29A1A9A3FA23}"/>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53DAF4DE-E012-FD4F-117E-E20B78C57744}"/>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4A8FD7-5E6F-96C5-F792-6AAF1AF5A4D3}"/>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AD62E5-2719-DBF0-251A-527CF5C459A0}"/>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8CC1B4-C9CE-4FB3-5735-79453AB6CCDB}"/>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B37C99BD-F61A-8A8C-88B8-4FAED7FE1131}"/>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67814D-71B2-4B7E-520E-0E824613E857}"/>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AD559C-E88A-4C6F-2585-8C8F8936A7A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9D83A8E-0A92-2DF4-17B1-A53D037C678D}"/>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2A837F61-E61C-4225-A7D8-F52833F60D3D}"/>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F3B1F72-E214-6741-5B2E-22C841CBBB0A}"/>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FD2D9E1F-8ACC-6807-A2D3-0EF0B9E8C320}"/>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CD9B3EA8-9612-89C9-61DB-16925C8A52E2}"/>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D3B929E6-A508-CF61-AF9B-D7C6C800395C}"/>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7DB822DA-D746-09B6-8F2B-E583B3B18D8D}"/>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507493-710F-A2C4-BA22-24F5C6A231E8}"/>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9AD05D-9562-36F1-4FDC-1DF37770E95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8CA317C-990A-6C52-9837-DBE38EB33E5C}"/>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2805621D-C805-A50E-7C0D-BC3647F7C4EA}"/>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D2D5389C-88AB-8014-8BC7-EDD6A3DEF3A6}"/>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8FA3DA-5763-6011-7F86-B27227002F0A}"/>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45C641-E320-D931-9CA6-B0CF7CCE0BF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B16D1E3-2CDD-BC81-E04D-81FDE415472F}"/>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4F476CA5-F5D8-3349-044E-46BFA175D173}"/>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98A4A580-B319-F980-52BC-C5C7B4DD97EC}"/>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AC2DFFF-E8CD-C37D-55E2-6EC3F4CFDE3B}"/>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D50074F-40E0-1B47-BF07-322144FC0E56}"/>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E7DFBE3-BB51-2178-4963-613B7D42DC23}"/>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6B8C0B97-3952-6F77-206B-F28B4DE8EC94}"/>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7D1BC31C-0444-9FDB-459F-136CB8C51595}"/>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DD7D8277-8A0A-53A4-90D9-D8A95A095231}"/>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81FA3995-B810-307E-6030-BB4F02A9BD7F}"/>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73859728-C943-EDE9-673E-8912977E0E4B}"/>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AEEF5D79-F37E-FFD9-4B85-A9982C807219}"/>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9BA58E91-51CF-BA8B-C85E-FFFB09F8BF17}"/>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Gerade Verbindung mit Pfeil 103">
                  <a:extLst>
                    <a:ext uri="{FF2B5EF4-FFF2-40B4-BE49-F238E27FC236}">
                      <a16:creationId xmlns:a16="http://schemas.microsoft.com/office/drawing/2014/main" id="{0D070D97-D736-050F-96BF-644C647AD29F}"/>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33A8E8FB-94AF-3352-EC7E-1C957EB9380F}"/>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FBB8A386-AF6E-761F-14A8-312520011CF6}"/>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31003255-04BC-E21B-2B05-D28E23C5D040}"/>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51027006-98AE-E080-1B8E-2FA07F7EBEA6}"/>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2C0883FA-85A9-9307-4773-F209AD71B963}"/>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F1642312-DC86-9469-DBEF-F2A548128666}"/>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5101C62A-C477-3AA2-A21E-5EE7BF243064}"/>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24A3A9D5-2C72-B81F-100F-03D5D2F058D1}"/>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B3C8DE2A-A336-C183-4442-955458C6653A}"/>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4181FB75-5F99-B8F1-B313-25937EDC0A4B}"/>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136F27A6-D697-1466-BDC5-BCE6E82D14CF}"/>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8D2C84F4-6DFA-D0C9-D81F-7DED80F4AB85}"/>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E1385930-7C3C-5B89-3061-15371641827B}"/>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92EE0159-9A72-F67C-5EAE-3BB375F925F4}"/>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2D46C8EB-4612-6795-61AB-39ACB6683B60}"/>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220808D5-61EB-A667-D422-3724B75AF457}"/>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AF411AE2-8784-6C43-660F-BA9AB7675872}"/>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7CC23F00-C272-2192-5164-462396309244}"/>
                  </a:ext>
                </a:extLst>
              </p:cNvPr>
              <p:cNvSpPr/>
              <p:nvPr/>
            </p:nvSpPr>
            <p:spPr>
              <a:xfrm>
                <a:off x="3802400" y="2576089"/>
                <a:ext cx="720001"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bgerundetes Rechteck 24">
                <a:extLst>
                  <a:ext uri="{FF2B5EF4-FFF2-40B4-BE49-F238E27FC236}">
                    <a16:creationId xmlns:a16="http://schemas.microsoft.com/office/drawing/2014/main" id="{40DCAA90-1732-6D9E-98A9-57EF8EAC22E0}"/>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2B0FD1F6-5ABF-9660-EB6F-66ED319A170C}"/>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095F186B-CD2E-C489-3052-7FF7C8B5CC3E}"/>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pic>
        <p:nvPicPr>
          <p:cNvPr id="35" name="Inhaltsplatzhalter 37" descr="Ein Bild, das Text, Diagramm, Reihe, Origami enthält.&#10;&#10;Automatisch generierte Beschreibung">
            <a:extLst>
              <a:ext uri="{FF2B5EF4-FFF2-40B4-BE49-F238E27FC236}">
                <a16:creationId xmlns:a16="http://schemas.microsoft.com/office/drawing/2014/main" id="{03EF4615-DAB3-843D-CA34-2A14CCBBD18A}"/>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3892055" y="339648"/>
            <a:ext cx="2347953" cy="2160000"/>
          </a:xfrm>
          <a:prstGeom prst="rect">
            <a:avLst/>
          </a:prstGeom>
        </p:spPr>
      </p:pic>
      <p:pic>
        <p:nvPicPr>
          <p:cNvPr id="36" name="Inhaltsplatzhalter 37" descr="Ein Bild, das Text, Diagramm, Reihe, Origami enthält.&#10;&#10;Automatisch generierte Beschreibung">
            <a:extLst>
              <a:ext uri="{FF2B5EF4-FFF2-40B4-BE49-F238E27FC236}">
                <a16:creationId xmlns:a16="http://schemas.microsoft.com/office/drawing/2014/main" id="{831A0077-65F7-6E05-EC86-773D1A3130FB}"/>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854401" y="-2160000"/>
            <a:ext cx="2246631" cy="2160000"/>
          </a:xfrm>
          <a:prstGeom prst="rect">
            <a:avLst/>
          </a:prstGeom>
        </p:spPr>
      </p:pic>
      <p:pic>
        <p:nvPicPr>
          <p:cNvPr id="37" name="Inhaltsplatzhalter 37" descr="Ein Bild, das Text, Diagramm, Reihe, Origami enthält.&#10;&#10;Automatisch generierte Beschreibung">
            <a:extLst>
              <a:ext uri="{FF2B5EF4-FFF2-40B4-BE49-F238E27FC236}">
                <a16:creationId xmlns:a16="http://schemas.microsoft.com/office/drawing/2014/main" id="{980E2E39-4B1B-8362-2DB7-E3DF2B7B7A35}"/>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3766469" y="2620952"/>
            <a:ext cx="1739449" cy="1963656"/>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32927646-3ECB-BE7D-F087-BD786C18FFDB}"/>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3978826" y="6934160"/>
            <a:ext cx="2164164" cy="2109401"/>
          </a:xfrm>
          <a:prstGeom prst="rect">
            <a:avLst/>
          </a:prstGeom>
        </p:spPr>
      </p:pic>
      <p:grpSp>
        <p:nvGrpSpPr>
          <p:cNvPr id="44" name="Gruppieren 43">
            <a:extLst>
              <a:ext uri="{FF2B5EF4-FFF2-40B4-BE49-F238E27FC236}">
                <a16:creationId xmlns:a16="http://schemas.microsoft.com/office/drawing/2014/main" id="{20E2C26A-5929-F481-23DE-87749D890035}"/>
              </a:ext>
            </a:extLst>
          </p:cNvPr>
          <p:cNvGrpSpPr/>
          <p:nvPr/>
        </p:nvGrpSpPr>
        <p:grpSpPr>
          <a:xfrm>
            <a:off x="-4304154" y="4804506"/>
            <a:ext cx="2629650" cy="1855778"/>
            <a:chOff x="7270899" y="1885568"/>
            <a:chExt cx="2629650" cy="1855778"/>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1B511AF5-6BB8-3EFA-F8EB-3F89C2660460}"/>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6" name="Rechteck 45">
              <a:extLst>
                <a:ext uri="{FF2B5EF4-FFF2-40B4-BE49-F238E27FC236}">
                  <a16:creationId xmlns:a16="http://schemas.microsoft.com/office/drawing/2014/main" id="{C0650F51-266C-D500-1A72-E843323F851D}"/>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7" name="Textfeld 6">
            <a:extLst>
              <a:ext uri="{FF2B5EF4-FFF2-40B4-BE49-F238E27FC236}">
                <a16:creationId xmlns:a16="http://schemas.microsoft.com/office/drawing/2014/main" id="{812C772A-3434-F79A-39E8-B1C3AE52543E}"/>
              </a:ext>
            </a:extLst>
          </p:cNvPr>
          <p:cNvSpPr txBox="1"/>
          <p:nvPr/>
        </p:nvSpPr>
        <p:spPr>
          <a:xfrm>
            <a:off x="6873766" y="663202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14389047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E0CE6-B068-1AC9-6B36-9EB9775ED3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91A9A4-3436-0BCF-6A1C-E9D13BE3AD30}"/>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Deformation gradient-based model</a:t>
            </a:r>
          </a:p>
        </p:txBody>
      </p:sp>
      <p:sp>
        <p:nvSpPr>
          <p:cNvPr id="4" name="Datumsplatzhalter 3">
            <a:extLst>
              <a:ext uri="{FF2B5EF4-FFF2-40B4-BE49-F238E27FC236}">
                <a16:creationId xmlns:a16="http://schemas.microsoft.com/office/drawing/2014/main" id="{9872115B-DDEF-A82D-3B55-108B390A8470}"/>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7D304170-8F53-4915-169B-15E14C21DC9B}"/>
              </a:ext>
            </a:extLst>
          </p:cNvPr>
          <p:cNvSpPr>
            <a:spLocks noGrp="1"/>
          </p:cNvSpPr>
          <p:nvPr>
            <p:ph type="ftr" sz="quarter" idx="11"/>
          </p:nvPr>
        </p:nvSpPr>
        <p:spPr>
          <a:xfrm>
            <a:off x="336000" y="359999"/>
            <a:ext cx="8976000" cy="190800"/>
          </a:xfrm>
        </p:spPr>
        <p:txBody>
          <a:bodyPr/>
          <a:lstStyle/>
          <a:p>
            <a:r>
              <a:rPr lang="de-DE"/>
              <a:t>L. Demuth</a:t>
            </a:r>
            <a:r>
              <a:rPr lang="de-DE" sz="1000"/>
              <a:t> | Task 5.4</a:t>
            </a:r>
            <a:endParaRPr lang="de-DE" sz="1000" dirty="0"/>
          </a:p>
        </p:txBody>
      </p:sp>
      <p:sp>
        <p:nvSpPr>
          <p:cNvPr id="6" name="Foliennummernplatzhalter 5">
            <a:extLst>
              <a:ext uri="{FF2B5EF4-FFF2-40B4-BE49-F238E27FC236}">
                <a16:creationId xmlns:a16="http://schemas.microsoft.com/office/drawing/2014/main" id="{F309E089-AFEC-1DA0-A622-B8F28D4204C7}"/>
              </a:ext>
            </a:extLst>
          </p:cNvPr>
          <p:cNvSpPr>
            <a:spLocks noGrp="1"/>
          </p:cNvSpPr>
          <p:nvPr>
            <p:ph type="sldNum" sz="quarter" idx="12"/>
          </p:nvPr>
        </p:nvSpPr>
        <p:spPr/>
        <p:txBody>
          <a:bodyPr/>
          <a:lstStyle/>
          <a:p>
            <a:fld id="{DD2F4C09-65E4-4AD7-8D55-83CBD210ED85}" type="slidenum">
              <a:rPr lang="de-DE" smtClean="0"/>
              <a:pPr/>
              <a:t>20</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19810D3D-5D89-D55E-E4C0-9B7751005A50}"/>
                  </a:ext>
                </a:extLst>
              </p:cNvPr>
              <p:cNvSpPr>
                <a:spLocks noGrp="1"/>
              </p:cNvSpPr>
              <p:nvPr>
                <p:ph idx="1"/>
              </p:nvPr>
            </p:nvSpPr>
            <p:spPr>
              <a:xfrm>
                <a:off x="360003" y="-4113098"/>
                <a:ext cx="6095994" cy="2862579"/>
              </a:xfrm>
            </p:spPr>
            <p:txBody>
              <a:bodyPr>
                <a:normAutofit lnSpcReduction="10000"/>
              </a:bodyPr>
              <a:lstStyle/>
              <a:p>
                <a:pPr>
                  <a:lnSpc>
                    <a:spcPct val="150000"/>
                  </a:lnSpc>
                </a:pP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better interpolation behavior then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𝑊</m:t>
                        </m:r>
                      </m:e>
                      <m:sup>
                        <m:r>
                          <a:rPr lang="de-DE" b="0" i="1" smtClean="0">
                            <a:latin typeface="Cambria Math" panose="02040503050406030204" pitchFamily="18" charset="0"/>
                          </a:rPr>
                          <m:t>𝐼</m:t>
                        </m:r>
                      </m:sup>
                    </m:sSup>
                  </m:oMath>
                </a14:m>
                <a:r>
                  <a:rPr lang="en-US" dirty="0"/>
                  <a:t> but also not able to extrapolate.</a:t>
                </a:r>
              </a:p>
              <a:p>
                <a:pPr>
                  <a:lnSpc>
                    <a:spcPct val="150000"/>
                  </a:lnSpc>
                </a:pPr>
                <a:r>
                  <a:rPr lang="en-US" dirty="0"/>
                  <a:t>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does not fulfill objectivity and material symmetry conditions</a:t>
                </a:r>
              </a:p>
              <a:p>
                <a:pPr lvl="1">
                  <a:lnSpc>
                    <a:spcPct val="150000"/>
                  </a:lnSpc>
                </a:pPr>
                <a:r>
                  <a:rPr lang="en-US" sz="2000" b="1" dirty="0"/>
                  <a:t>data augmentation </a:t>
                </a:r>
                <a:r>
                  <a:rPr lang="en-US" sz="2000" dirty="0"/>
                  <a:t>to learn (approximate) objectivity condition</a:t>
                </a:r>
              </a:p>
              <a:p>
                <a:pPr marL="457200" lvl="1" indent="0">
                  <a:lnSpc>
                    <a:spcPct val="150000"/>
                  </a:lnSpc>
                  <a:buNone/>
                </a:pPr>
                <a:endParaRPr lang="en-US" b="1" dirty="0"/>
              </a:p>
              <a:p>
                <a:pPr marL="0" indent="0">
                  <a:buNone/>
                </a:pPr>
                <a:endParaRPr lang="en-US" dirty="0"/>
              </a:p>
            </p:txBody>
          </p:sp>
        </mc:Choice>
        <mc:Fallback xmlns="">
          <p:sp>
            <p:nvSpPr>
              <p:cNvPr id="8" name="Inhaltsplatzhalter 7">
                <a:extLst>
                  <a:ext uri="{FF2B5EF4-FFF2-40B4-BE49-F238E27FC236}">
                    <a16:creationId xmlns:a16="http://schemas.microsoft.com/office/drawing/2014/main" id="{19810D3D-5D89-D55E-E4C0-9B7751005A50}"/>
                  </a:ext>
                </a:extLst>
              </p:cNvPr>
              <p:cNvSpPr>
                <a:spLocks noGrp="1" noRot="1" noChangeAspect="1" noMove="1" noResize="1" noEditPoints="1" noAdjustHandles="1" noChangeArrowheads="1" noChangeShapeType="1" noTextEdit="1"/>
              </p:cNvSpPr>
              <p:nvPr>
                <p:ph idx="1"/>
              </p:nvPr>
            </p:nvSpPr>
            <p:spPr>
              <a:xfrm>
                <a:off x="360003" y="-4113098"/>
                <a:ext cx="6095994" cy="2862579"/>
              </a:xfrm>
              <a:blipFill>
                <a:blip r:embed="rId2"/>
                <a:stretch>
                  <a:fillRect l="-2287" r="-1247"/>
                </a:stretch>
              </a:blipFill>
            </p:spPr>
            <p:txBody>
              <a:bodyPr/>
              <a:lstStyle/>
              <a:p>
                <a:r>
                  <a:rPr lang="en-US">
                    <a:noFill/>
                  </a:rPr>
                  <a:t> </a:t>
                </a:r>
              </a:p>
            </p:txBody>
          </p:sp>
        </mc:Fallback>
      </mc:AlternateContent>
      <p:grpSp>
        <p:nvGrpSpPr>
          <p:cNvPr id="25" name="Gruppieren 24">
            <a:extLst>
              <a:ext uri="{FF2B5EF4-FFF2-40B4-BE49-F238E27FC236}">
                <a16:creationId xmlns:a16="http://schemas.microsoft.com/office/drawing/2014/main" id="{836154E4-36A0-0F24-22B3-D7B590721371}"/>
              </a:ext>
            </a:extLst>
          </p:cNvPr>
          <p:cNvGrpSpPr/>
          <p:nvPr/>
        </p:nvGrpSpPr>
        <p:grpSpPr>
          <a:xfrm>
            <a:off x="311766" y="1476840"/>
            <a:ext cx="5421688" cy="1076000"/>
            <a:chOff x="767019" y="4659482"/>
            <a:chExt cx="5421688" cy="1076000"/>
          </a:xfrm>
        </p:grpSpPr>
        <p:cxnSp>
          <p:nvCxnSpPr>
            <p:cNvPr id="21" name="Gerade Verbindung mit Pfeil 20">
              <a:extLst>
                <a:ext uri="{FF2B5EF4-FFF2-40B4-BE49-F238E27FC236}">
                  <a16:creationId xmlns:a16="http://schemas.microsoft.com/office/drawing/2014/main" id="{B6B24446-1C8B-D832-2005-C03123570A67}"/>
                </a:ext>
              </a:extLst>
            </p:cNvPr>
            <p:cNvCxnSpPr>
              <a:cxnSpLocks/>
            </p:cNvCxnSpPr>
            <p:nvPr/>
          </p:nvCxnSpPr>
          <p:spPr>
            <a:xfrm>
              <a:off x="3240000" y="5004000"/>
              <a:ext cx="336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53B7540A-1F15-58B4-F9A5-AC6549C7C812}"/>
                    </a:ext>
                  </a:extLst>
                </p:cNvPr>
                <p:cNvSpPr txBox="1"/>
                <p:nvPr/>
              </p:nvSpPr>
              <p:spPr>
                <a:xfrm>
                  <a:off x="767019" y="4832721"/>
                  <a:ext cx="2541691" cy="646331"/>
                </a:xfrm>
                <a:prstGeom prst="rect">
                  <a:avLst/>
                </a:prstGeom>
                <a:noFill/>
              </p:spPr>
              <p:txBody>
                <a:bodyPr wrap="square" rtlCol="0">
                  <a:spAutoFit/>
                </a:bodyPr>
                <a:lstStyle/>
                <a:p>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r>
                                <a:rPr lang="de-DE" b="1" i="1" smtClean="0">
                                  <a:latin typeface="Cambria Math" panose="02040503050406030204" pitchFamily="18" charset="0"/>
                                </a:rPr>
                                <m:t>𝑭</m:t>
                              </m:r>
                              <m:r>
                                <a:rPr lang="de-DE" b="0" i="1" smtClean="0">
                                  <a:latin typeface="Cambria Math" panose="02040503050406030204" pitchFamily="18" charset="0"/>
                                </a:rPr>
                                <m:t>, </m:t>
                              </m:r>
                              <m:r>
                                <a:rPr lang="de-DE" b="0" i="1" smtClean="0">
                                  <a:latin typeface="Cambria Math" panose="02040503050406030204" pitchFamily="18" charset="0"/>
                                </a:rPr>
                                <m:t>𝑊</m:t>
                              </m:r>
                              <m:r>
                                <a:rPr lang="de-DE" b="0" i="1" smtClean="0">
                                  <a:latin typeface="Cambria Math" panose="02040503050406030204" pitchFamily="18" charset="0"/>
                                </a:rPr>
                                <m:t>(</m:t>
                              </m:r>
                              <m:r>
                                <a:rPr lang="de-DE" b="1" i="1" smtClean="0">
                                  <a:latin typeface="Cambria Math" panose="02040503050406030204" pitchFamily="18" charset="0"/>
                                </a:rPr>
                                <m:t>𝑭</m:t>
                              </m:r>
                            </m:e>
                          </m:d>
                          <m:r>
                            <a:rPr lang="de-DE" b="0" i="1" smtClean="0">
                              <a:latin typeface="Cambria Math" panose="02040503050406030204" pitchFamily="18" charset="0"/>
                            </a:rPr>
                            <m:t>, </m:t>
                          </m:r>
                          <m:r>
                            <a:rPr lang="de-DE" b="1" i="1" smtClean="0">
                              <a:latin typeface="Cambria Math" panose="02040503050406030204" pitchFamily="18" charset="0"/>
                            </a:rPr>
                            <m:t>𝑷</m:t>
                          </m:r>
                          <m:r>
                            <a:rPr lang="de-DE" b="1" i="1" smtClean="0">
                              <a:latin typeface="Cambria Math" panose="02040503050406030204" pitchFamily="18" charset="0"/>
                            </a:rPr>
                            <m:t>(</m:t>
                          </m:r>
                          <m:r>
                            <a:rPr lang="de-DE" b="1" i="1" smtClean="0">
                              <a:latin typeface="Cambria Math" panose="02040503050406030204" pitchFamily="18" charset="0"/>
                            </a:rPr>
                            <m:t>𝑭</m:t>
                          </m:r>
                          <m:r>
                            <a:rPr lang="de-DE" b="1" i="1" smtClean="0">
                              <a:latin typeface="Cambria Math" panose="02040503050406030204" pitchFamily="18" charset="0"/>
                            </a:rPr>
                            <m:t>)</m:t>
                          </m:r>
                        </m:e>
                      </m:d>
                    </m:oMath>
                  </a14:m>
                  <a:r>
                    <a:rPr lang="en-US" dirty="0"/>
                    <a:t> </a:t>
                  </a:r>
                </a:p>
                <a:p>
                  <a:endParaRPr lang="en-US" dirty="0"/>
                </a:p>
              </p:txBody>
            </p:sp>
          </mc:Choice>
          <mc:Fallback xmlns="">
            <p:sp>
              <p:nvSpPr>
                <p:cNvPr id="23" name="Textfeld 22">
                  <a:extLst>
                    <a:ext uri="{FF2B5EF4-FFF2-40B4-BE49-F238E27FC236}">
                      <a16:creationId xmlns:a16="http://schemas.microsoft.com/office/drawing/2014/main" id="{53B7540A-1F15-58B4-F9A5-AC6549C7C812}"/>
                    </a:ext>
                  </a:extLst>
                </p:cNvPr>
                <p:cNvSpPr txBox="1">
                  <a:spLocks noRot="1" noChangeAspect="1" noMove="1" noResize="1" noEditPoints="1" noAdjustHandles="1" noChangeArrowheads="1" noChangeShapeType="1" noTextEdit="1"/>
                </p:cNvSpPr>
                <p:nvPr/>
              </p:nvSpPr>
              <p:spPr>
                <a:xfrm>
                  <a:off x="767019" y="4832721"/>
                  <a:ext cx="2541691"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CF1219DF-400A-7EF7-CE08-3BC7968DDF7C}"/>
                    </a:ext>
                  </a:extLst>
                </p:cNvPr>
                <p:cNvSpPr txBox="1"/>
                <p:nvPr/>
              </p:nvSpPr>
              <p:spPr>
                <a:xfrm>
                  <a:off x="3647016" y="4659482"/>
                  <a:ext cx="2541691" cy="10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𝐷</m:t>
                            </m:r>
                          </m:e>
                        </m:acc>
                        <m:nary>
                          <m:naryPr>
                            <m:chr m:val="⋃"/>
                            <m:supHide m:val="on"/>
                            <m:ctrlPr>
                              <a:rPr lang="de-DE" b="0" i="1" smtClean="0">
                                <a:latin typeface="Cambria Math" panose="02040503050406030204" pitchFamily="18" charset="0"/>
                              </a:rPr>
                            </m:ctrlPr>
                          </m:naryPr>
                          <m:sub>
                            <m:r>
                              <m:rPr>
                                <m:brk m:alnAt="7"/>
                              </m:rPr>
                              <a:rPr lang="de-DE" b="1" i="1" smtClean="0">
                                <a:latin typeface="Cambria Math" panose="02040503050406030204" pitchFamily="18" charset="0"/>
                              </a:rPr>
                              <m:t>𝑸</m:t>
                            </m:r>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𝐺</m:t>
                                </m:r>
                              </m:e>
                              <m:sup>
                                <m:r>
                                  <a:rPr lang="de-DE" b="1" i="1" smtClean="0">
                                    <a:latin typeface="Cambria Math" panose="02040503050406030204" pitchFamily="18" charset="0"/>
                                    <a:ea typeface="Cambria Math" panose="02040503050406030204" pitchFamily="18" charset="0"/>
                                  </a:rPr>
                                  <m:t>∗</m:t>
                                </m:r>
                              </m:sup>
                            </m:sSup>
                          </m:sub>
                          <m:sup/>
                          <m:e>
                            <m:d>
                              <m:dPr>
                                <m:begChr m:val="{"/>
                                <m:endChr m:val="}"/>
                                <m:ctrlPr>
                                  <a:rPr lang="de-DE" i="1">
                                    <a:latin typeface="Cambria Math" panose="02040503050406030204" pitchFamily="18" charset="0"/>
                                  </a:rPr>
                                </m:ctrlPr>
                              </m:dPr>
                              <m:e>
                                <m:d>
                                  <m:dPr>
                                    <m:ctrlPr>
                                      <a:rPr lang="de-DE" i="1">
                                        <a:latin typeface="Cambria Math" panose="02040503050406030204" pitchFamily="18" charset="0"/>
                                      </a:rPr>
                                    </m:ctrlPr>
                                  </m:dPr>
                                  <m:e>
                                    <m:r>
                                      <a:rPr lang="de-DE" b="1" i="1" smtClean="0">
                                        <a:latin typeface="Cambria Math" panose="02040503050406030204" pitchFamily="18" charset="0"/>
                                      </a:rPr>
                                      <m:t>𝑸</m:t>
                                    </m:r>
                                    <m:r>
                                      <a:rPr lang="de-DE" b="1" i="1">
                                        <a:latin typeface="Cambria Math" panose="02040503050406030204" pitchFamily="18" charset="0"/>
                                      </a:rPr>
                                      <m:t>𝑭</m:t>
                                    </m:r>
                                    <m:r>
                                      <a:rPr lang="de-DE" i="1">
                                        <a:latin typeface="Cambria Math" panose="02040503050406030204" pitchFamily="18" charset="0"/>
                                      </a:rPr>
                                      <m:t>, </m:t>
                                    </m:r>
                                    <m:r>
                                      <a:rPr lang="de-DE" i="1">
                                        <a:latin typeface="Cambria Math" panose="02040503050406030204" pitchFamily="18" charset="0"/>
                                      </a:rPr>
                                      <m:t>𝑊</m:t>
                                    </m:r>
                                    <m:r>
                                      <a:rPr lang="de-DE" i="1">
                                        <a:latin typeface="Cambria Math" panose="02040503050406030204" pitchFamily="18" charset="0"/>
                                      </a:rPr>
                                      <m:t>(</m:t>
                                    </m:r>
                                    <m:r>
                                      <a:rPr lang="de-DE" b="1" i="1">
                                        <a:latin typeface="Cambria Math" panose="02040503050406030204" pitchFamily="18" charset="0"/>
                                      </a:rPr>
                                      <m:t>𝑭</m:t>
                                    </m:r>
                                  </m:e>
                                </m:d>
                                <m:r>
                                  <a:rPr lang="de-DE" i="1">
                                    <a:latin typeface="Cambria Math" panose="02040503050406030204" pitchFamily="18" charset="0"/>
                                  </a:rPr>
                                  <m:t>, </m:t>
                                </m:r>
                                <m:r>
                                  <a:rPr lang="de-DE" b="1" i="1" smtClean="0">
                                    <a:latin typeface="Cambria Math" panose="02040503050406030204" pitchFamily="18" charset="0"/>
                                  </a:rPr>
                                  <m:t>𝑸</m:t>
                                </m:r>
                                <m:r>
                                  <a:rPr lang="de-DE" b="1" i="1">
                                    <a:latin typeface="Cambria Math" panose="02040503050406030204" pitchFamily="18" charset="0"/>
                                  </a:rPr>
                                  <m:t>𝑷</m:t>
                                </m:r>
                                <m:r>
                                  <a:rPr lang="de-DE" b="1" i="1">
                                    <a:latin typeface="Cambria Math" panose="02040503050406030204" pitchFamily="18" charset="0"/>
                                  </a:rPr>
                                  <m:t>(</m:t>
                                </m:r>
                                <m:r>
                                  <a:rPr lang="de-DE" b="1" i="1">
                                    <a:latin typeface="Cambria Math" panose="02040503050406030204" pitchFamily="18" charset="0"/>
                                  </a:rPr>
                                  <m:t>𝑭</m:t>
                                </m:r>
                                <m:r>
                                  <a:rPr lang="de-DE" b="1" i="1">
                                    <a:latin typeface="Cambria Math" panose="02040503050406030204" pitchFamily="18" charset="0"/>
                                  </a:rPr>
                                  <m:t>)</m:t>
                                </m:r>
                              </m:e>
                            </m:d>
                          </m:e>
                        </m:nary>
                      </m:oMath>
                    </m:oMathPara>
                  </a14:m>
                  <a:endParaRPr lang="en-US" dirty="0"/>
                </a:p>
                <a:p>
                  <a:endParaRPr lang="en-US" dirty="0"/>
                </a:p>
              </p:txBody>
            </p:sp>
          </mc:Choice>
          <mc:Fallback xmlns="">
            <p:sp>
              <p:nvSpPr>
                <p:cNvPr id="24" name="Textfeld 23">
                  <a:extLst>
                    <a:ext uri="{FF2B5EF4-FFF2-40B4-BE49-F238E27FC236}">
                      <a16:creationId xmlns:a16="http://schemas.microsoft.com/office/drawing/2014/main" id="{CF1219DF-400A-7EF7-CE08-3BC7968DDF7C}"/>
                    </a:ext>
                  </a:extLst>
                </p:cNvPr>
                <p:cNvSpPr txBox="1">
                  <a:spLocks noRot="1" noChangeAspect="1" noMove="1" noResize="1" noEditPoints="1" noAdjustHandles="1" noChangeArrowheads="1" noChangeShapeType="1" noTextEdit="1"/>
                </p:cNvSpPr>
                <p:nvPr/>
              </p:nvSpPr>
              <p:spPr>
                <a:xfrm>
                  <a:off x="3647016" y="4659482"/>
                  <a:ext cx="2541691" cy="1076000"/>
                </a:xfrm>
                <a:prstGeom prst="rect">
                  <a:avLst/>
                </a:prstGeom>
                <a:blipFill>
                  <a:blip r:embed="rId4"/>
                  <a:stretch>
                    <a:fillRect l="-21393" t="-89535" r="-6965" b="-976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1B4435A1-B6D4-CA2E-3123-7730E7C6124D}"/>
                  </a:ext>
                </a:extLst>
              </p:cNvPr>
              <p:cNvSpPr txBox="1"/>
              <p:nvPr/>
            </p:nvSpPr>
            <p:spPr>
              <a:xfrm>
                <a:off x="311766" y="2524043"/>
                <a:ext cx="5040000" cy="1323439"/>
              </a:xfrm>
              <a:prstGeom prst="rect">
                <a:avLst/>
              </a:prstGeom>
              <a:noFill/>
            </p:spPr>
            <p:txBody>
              <a:bodyPr wrap="square" rtlCol="0">
                <a:spAutoFit/>
              </a:bodyPr>
              <a:lstStyle/>
              <a:p>
                <a:pPr marL="285750" indent="-285750">
                  <a:buFont typeface="Wingdings" pitchFamily="2" charset="2"/>
                  <a:buChar char="§"/>
                </a:pPr>
                <a:r>
                  <a:rPr lang="en-US" sz="2000" dirty="0"/>
                  <a:t>Augment the dataset with [8, 16, 32, …] rotation matrices </a:t>
                </a:r>
                <a14:m>
                  <m:oMath xmlns:m="http://schemas.openxmlformats.org/officeDocument/2006/math">
                    <m:r>
                      <a:rPr lang="de-DE" sz="2000" b="1" i="1" smtClean="0">
                        <a:latin typeface="Cambria Math" panose="02040503050406030204" pitchFamily="18" charset="0"/>
                      </a:rPr>
                      <m:t>𝑸</m:t>
                    </m:r>
                  </m:oMath>
                </a14:m>
                <a:r>
                  <a:rPr lang="en-US" sz="2000" dirty="0"/>
                  <a:t> and check the the fulfillment of the objectivity conditions for 1024 random </a:t>
                </a:r>
                <a:r>
                  <a:rPr lang="en-US" sz="2000" dirty="0" err="1"/>
                  <a:t>oberservers</a:t>
                </a:r>
                <a:r>
                  <a:rPr lang="en-US" sz="2000" dirty="0"/>
                  <a:t> </a:t>
                </a:r>
              </a:p>
            </p:txBody>
          </p:sp>
        </mc:Choice>
        <mc:Fallback xmlns="">
          <p:sp>
            <p:nvSpPr>
              <p:cNvPr id="26" name="Textfeld 25">
                <a:extLst>
                  <a:ext uri="{FF2B5EF4-FFF2-40B4-BE49-F238E27FC236}">
                    <a16:creationId xmlns:a16="http://schemas.microsoft.com/office/drawing/2014/main" id="{1B4435A1-B6D4-CA2E-3123-7730E7C6124D}"/>
                  </a:ext>
                </a:extLst>
              </p:cNvPr>
              <p:cNvSpPr txBox="1">
                <a:spLocks noRot="1" noChangeAspect="1" noMove="1" noResize="1" noEditPoints="1" noAdjustHandles="1" noChangeArrowheads="1" noChangeShapeType="1" noTextEdit="1"/>
              </p:cNvSpPr>
              <p:nvPr/>
            </p:nvSpPr>
            <p:spPr>
              <a:xfrm>
                <a:off x="311766" y="2524043"/>
                <a:ext cx="5040000" cy="1323439"/>
              </a:xfrm>
              <a:prstGeom prst="rect">
                <a:avLst/>
              </a:prstGeom>
              <a:blipFill>
                <a:blip r:embed="rId5"/>
                <a:stretch>
                  <a:fillRect l="-1005" t="-1905" r="-2010" b="-7619"/>
                </a:stretch>
              </a:blipFill>
            </p:spPr>
            <p:txBody>
              <a:bodyPr/>
              <a:lstStyle/>
              <a:p>
                <a:r>
                  <a:rPr lang="en-US">
                    <a:noFill/>
                  </a:rPr>
                  <a:t> </a:t>
                </a:r>
              </a:p>
            </p:txBody>
          </p:sp>
        </mc:Fallback>
      </mc:AlternateContent>
      <p:pic>
        <p:nvPicPr>
          <p:cNvPr id="27" name="Grafik 26">
            <a:extLst>
              <a:ext uri="{FF2B5EF4-FFF2-40B4-BE49-F238E27FC236}">
                <a16:creationId xmlns:a16="http://schemas.microsoft.com/office/drawing/2014/main" id="{ABCD9112-F51D-5FBD-D5C1-5CBC81E9C669}"/>
              </a:ext>
            </a:extLst>
          </p:cNvPr>
          <p:cNvPicPr>
            <a:picLocks/>
          </p:cNvPicPr>
          <p:nvPr/>
        </p:nvPicPr>
        <p:blipFill>
          <a:blip r:embed="rId6"/>
          <a:stretch>
            <a:fillRect/>
          </a:stretch>
        </p:blipFill>
        <p:spPr>
          <a:xfrm>
            <a:off x="6433200" y="1159200"/>
            <a:ext cx="4964400" cy="2700000"/>
          </a:xfrm>
          <a:prstGeom prst="rect">
            <a:avLst/>
          </a:prstGeom>
        </p:spPr>
      </p:pic>
      <p:pic>
        <p:nvPicPr>
          <p:cNvPr id="28" name="Grafik 27">
            <a:extLst>
              <a:ext uri="{FF2B5EF4-FFF2-40B4-BE49-F238E27FC236}">
                <a16:creationId xmlns:a16="http://schemas.microsoft.com/office/drawing/2014/main" id="{65A451EF-6567-76E0-FD63-B2BA8FA7D33B}"/>
              </a:ext>
            </a:extLst>
          </p:cNvPr>
          <p:cNvPicPr>
            <a:picLocks/>
          </p:cNvPicPr>
          <p:nvPr/>
        </p:nvPicPr>
        <p:blipFill>
          <a:blip r:embed="rId7"/>
          <a:stretch>
            <a:fillRect/>
          </a:stretch>
        </p:blipFill>
        <p:spPr>
          <a:xfrm>
            <a:off x="6411600" y="3672000"/>
            <a:ext cx="4964400" cy="286200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7AEB70ED-596A-8EB4-7932-25C9D301BB7C}"/>
                  </a:ext>
                </a:extLst>
              </p:cNvPr>
              <p:cNvSpPr txBox="1"/>
              <p:nvPr/>
            </p:nvSpPr>
            <p:spPr>
              <a:xfrm>
                <a:off x="600747" y="3847482"/>
                <a:ext cx="5040000" cy="1323439"/>
              </a:xfrm>
              <a:prstGeom prst="rect">
                <a:avLst/>
              </a:prstGeom>
              <a:noFill/>
            </p:spPr>
            <p:txBody>
              <a:bodyPr wrap="square" rtlCol="0">
                <a:spAutoFit/>
              </a:bodyPr>
              <a:lstStyle/>
              <a:p>
                <a:pPr marL="285750" indent="-285750">
                  <a:buFont typeface="Wingdings" pitchFamily="2" charset="2"/>
                  <a:buChar char="§"/>
                </a:pPr>
                <a14:m>
                  <m:oMath xmlns:m="http://schemas.openxmlformats.org/officeDocument/2006/math">
                    <m:r>
                      <a:rPr lang="de-DE" sz="2000" b="0" i="1" smtClean="0">
                        <a:latin typeface="Cambria Math" panose="02040503050406030204" pitchFamily="18" charset="0"/>
                      </a:rPr>
                      <m:t>𝑊</m:t>
                    </m:r>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0" i="1" smtClean="0">
                        <a:latin typeface="Cambria Math" panose="02040503050406030204" pitchFamily="18" charset="0"/>
                      </a:rPr>
                      <m:t>𝑊</m:t>
                    </m:r>
                    <m:r>
                      <a:rPr lang="de-DE" sz="2000" b="1" i="1" smtClean="0">
                        <a:latin typeface="Cambria Math" panose="02040503050406030204" pitchFamily="18" charset="0"/>
                      </a:rPr>
                      <m:t>(</m:t>
                    </m:r>
                    <m:r>
                      <a:rPr lang="de-DE" sz="2000" b="1" i="1" smtClean="0">
                        <a:latin typeface="Cambria Math" panose="02040503050406030204" pitchFamily="18" charset="0"/>
                      </a:rPr>
                      <m:t>𝑭</m:t>
                    </m:r>
                    <m:r>
                      <a:rPr lang="de-DE" sz="2000" b="1" i="1" smtClean="0">
                        <a:latin typeface="Cambria Math" panose="02040503050406030204" pitchFamily="18" charset="0"/>
                      </a:rPr>
                      <m:t>)</m:t>
                    </m:r>
                  </m:oMath>
                </a14:m>
                <a:endParaRPr lang="en-US" sz="2000" b="1" dirty="0"/>
              </a:p>
              <a:p>
                <a:pPr marL="285750" indent="-285750">
                  <a:buFont typeface="Wingdings" pitchFamily="2" charset="2"/>
                  <a:buChar char="§"/>
                </a:pPr>
                <a:r>
                  <a:rPr lang="de-DE" sz="2000" b="1" dirty="0"/>
                  <a:t>P</a:t>
                </a:r>
                <a14:m>
                  <m:oMath xmlns:m="http://schemas.openxmlformats.org/officeDocument/2006/math">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1" i="1" smtClean="0">
                        <a:latin typeface="Cambria Math" panose="02040503050406030204" pitchFamily="18" charset="0"/>
                      </a:rPr>
                      <m:t>𝑸𝑷</m:t>
                    </m:r>
                    <m:d>
                      <m:dPr>
                        <m:ctrlPr>
                          <a:rPr lang="de-DE" sz="2000" b="1" i="1" smtClean="0">
                            <a:latin typeface="Cambria Math" panose="02040503050406030204" pitchFamily="18" charset="0"/>
                          </a:rPr>
                        </m:ctrlPr>
                      </m:dPr>
                      <m:e>
                        <m:r>
                          <a:rPr lang="de-DE" sz="2000" b="1" i="1" smtClean="0">
                            <a:latin typeface="Cambria Math" panose="02040503050406030204" pitchFamily="18" charset="0"/>
                          </a:rPr>
                          <m:t>𝑭</m:t>
                        </m:r>
                      </m:e>
                    </m:d>
                  </m:oMath>
                </a14:m>
                <a:endParaRPr lang="de-DE" sz="2000" b="1" dirty="0"/>
              </a:p>
              <a:p>
                <a:pPr marL="342900" indent="-342900">
                  <a:buFont typeface="Arial" panose="020B0604020202020204" pitchFamily="34" charset="0"/>
                  <a:buChar char="•"/>
                </a:pPr>
                <a:endParaRPr lang="en-US" sz="2000" b="1" dirty="0">
                  <a:solidFill>
                    <a:schemeClr val="accent1"/>
                  </a:solidFill>
                </a:endParaRPr>
              </a:p>
              <a:p>
                <a:pPr marL="285750" indent="-285750">
                  <a:buFont typeface="Wingdings" pitchFamily="2" charset="2"/>
                  <a:buChar char="§"/>
                </a:pPr>
                <a:endParaRPr lang="en-US" sz="2000" dirty="0"/>
              </a:p>
            </p:txBody>
          </p:sp>
        </mc:Choice>
        <mc:Fallback xmlns="">
          <p:sp>
            <p:nvSpPr>
              <p:cNvPr id="3" name="Textfeld 2">
                <a:extLst>
                  <a:ext uri="{FF2B5EF4-FFF2-40B4-BE49-F238E27FC236}">
                    <a16:creationId xmlns:a16="http://schemas.microsoft.com/office/drawing/2014/main" id="{7AEB70ED-596A-8EB4-7932-25C9D301BB7C}"/>
                  </a:ext>
                </a:extLst>
              </p:cNvPr>
              <p:cNvSpPr txBox="1">
                <a:spLocks noRot="1" noChangeAspect="1" noMove="1" noResize="1" noEditPoints="1" noAdjustHandles="1" noChangeArrowheads="1" noChangeShapeType="1" noTextEdit="1"/>
              </p:cNvSpPr>
              <p:nvPr/>
            </p:nvSpPr>
            <p:spPr>
              <a:xfrm>
                <a:off x="600747" y="3847482"/>
                <a:ext cx="5040000" cy="1323439"/>
              </a:xfrm>
              <a:prstGeom prst="rect">
                <a:avLst/>
              </a:prstGeom>
              <a:blipFill>
                <a:blip r:embed="rId8"/>
                <a:stretch>
                  <a:fillRect l="-1005" t="-943"/>
                </a:stretch>
              </a:blipFill>
            </p:spPr>
            <p:txBody>
              <a:bodyPr/>
              <a:lstStyle/>
              <a:p>
                <a:r>
                  <a:rPr lang="en-US">
                    <a:noFill/>
                  </a:rPr>
                  <a:t> </a:t>
                </a:r>
              </a:p>
            </p:txBody>
          </p:sp>
        </mc:Fallback>
      </mc:AlternateContent>
      <p:sp>
        <p:nvSpPr>
          <p:cNvPr id="7" name="Textfeld 6">
            <a:extLst>
              <a:ext uri="{FF2B5EF4-FFF2-40B4-BE49-F238E27FC236}">
                <a16:creationId xmlns:a16="http://schemas.microsoft.com/office/drawing/2014/main" id="{845DBA69-3E0A-98FA-7962-2B1BE97BB572}"/>
              </a:ext>
            </a:extLst>
          </p:cNvPr>
          <p:cNvSpPr txBox="1"/>
          <p:nvPr/>
        </p:nvSpPr>
        <p:spPr>
          <a:xfrm>
            <a:off x="360000" y="4569244"/>
            <a:ext cx="5040000" cy="2246769"/>
          </a:xfrm>
          <a:prstGeom prst="rect">
            <a:avLst/>
          </a:prstGeom>
          <a:noFill/>
        </p:spPr>
        <p:txBody>
          <a:bodyPr wrap="square" rtlCol="0">
            <a:spAutoFit/>
          </a:bodyPr>
          <a:lstStyle/>
          <a:p>
            <a:r>
              <a:rPr lang="en-US" sz="2000" b="1" dirty="0">
                <a:solidFill>
                  <a:srgbClr val="00B050"/>
                </a:solidFill>
              </a:rPr>
              <a:t>Pros:</a:t>
            </a:r>
          </a:p>
          <a:p>
            <a:pPr marL="342900" indent="-342900">
              <a:buFont typeface="Wingdings" pitchFamily="2" charset="2"/>
              <a:buChar char="§"/>
            </a:pPr>
            <a:r>
              <a:rPr lang="en-US" sz="2000" dirty="0">
                <a:solidFill>
                  <a:srgbClr val="00B050"/>
                </a:solidFill>
              </a:rPr>
              <a:t>No “extra” data</a:t>
            </a:r>
          </a:p>
          <a:p>
            <a:pPr marL="342900" indent="-342900">
              <a:buFont typeface="Wingdings" pitchFamily="2" charset="2"/>
              <a:buChar char="§"/>
            </a:pPr>
            <a:r>
              <a:rPr lang="en-US" sz="2000" dirty="0">
                <a:solidFill>
                  <a:srgbClr val="00B050"/>
                </a:solidFill>
              </a:rPr>
              <a:t>Physics-aware</a:t>
            </a:r>
          </a:p>
          <a:p>
            <a:r>
              <a:rPr lang="en-US" sz="2000" b="1" dirty="0">
                <a:solidFill>
                  <a:schemeClr val="accent1"/>
                </a:solidFill>
              </a:rPr>
              <a:t>Cons:</a:t>
            </a:r>
          </a:p>
          <a:p>
            <a:pPr marL="342900" indent="-342900">
              <a:buFont typeface="Wingdings" pitchFamily="2" charset="2"/>
              <a:buChar char="§"/>
            </a:pPr>
            <a:r>
              <a:rPr lang="en-US" sz="2000" dirty="0">
                <a:solidFill>
                  <a:schemeClr val="accent1"/>
                </a:solidFill>
              </a:rPr>
              <a:t>Training time</a:t>
            </a:r>
          </a:p>
          <a:p>
            <a:pPr marL="342900" indent="-342900">
              <a:buFont typeface="Wingdings" pitchFamily="2" charset="2"/>
              <a:buChar char="§"/>
            </a:pPr>
            <a:r>
              <a:rPr lang="en-US" sz="2000" dirty="0">
                <a:solidFill>
                  <a:schemeClr val="accent1"/>
                </a:solidFill>
              </a:rPr>
              <a:t>Weak sense, not exactly fulfilled</a:t>
            </a:r>
          </a:p>
          <a:p>
            <a:pPr marL="285750" indent="-285750">
              <a:buFont typeface="Wingdings" pitchFamily="2" charset="2"/>
              <a:buChar char="§"/>
            </a:pPr>
            <a:endParaRPr lang="en-US" sz="2000" dirty="0"/>
          </a:p>
        </p:txBody>
      </p:sp>
    </p:spTree>
    <p:extLst>
      <p:ext uri="{BB962C8B-B14F-4D97-AF65-F5344CB8AC3E}">
        <p14:creationId xmlns:p14="http://schemas.microsoft.com/office/powerpoint/2010/main" val="402373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3BFD-66CA-1788-15B6-3A20BBB00896}"/>
              </a:ext>
            </a:extLst>
          </p:cNvPr>
          <p:cNvSpPr>
            <a:spLocks noGrp="1"/>
          </p:cNvSpPr>
          <p:nvPr>
            <p:ph type="ctrTitle"/>
          </p:nvPr>
        </p:nvSpPr>
        <p:spPr/>
        <p:txBody>
          <a:bodyPr/>
          <a:lstStyle/>
          <a:p>
            <a:r>
              <a:rPr lang="en-US" dirty="0"/>
              <a:t>Thank you for your attention!</a:t>
            </a:r>
          </a:p>
        </p:txBody>
      </p:sp>
      <p:sp>
        <p:nvSpPr>
          <p:cNvPr id="3" name="Untertitel 2">
            <a:extLst>
              <a:ext uri="{FF2B5EF4-FFF2-40B4-BE49-F238E27FC236}">
                <a16:creationId xmlns:a16="http://schemas.microsoft.com/office/drawing/2014/main" id="{76BDBF76-DC1C-B856-F286-AD32D0361C74}"/>
              </a:ext>
            </a:extLst>
          </p:cNvPr>
          <p:cNvSpPr>
            <a:spLocks noGrp="1"/>
          </p:cNvSpPr>
          <p:nvPr>
            <p:ph type="subTitle" idx="1"/>
          </p:nvPr>
        </p:nvSpPr>
        <p:spPr/>
        <p:txBody>
          <a:bodyPr/>
          <a:lstStyle/>
          <a:p>
            <a:endParaRPr lang="en-US"/>
          </a:p>
        </p:txBody>
      </p:sp>
      <p:sp>
        <p:nvSpPr>
          <p:cNvPr id="4" name="Datumsplatzhalter 3">
            <a:extLst>
              <a:ext uri="{FF2B5EF4-FFF2-40B4-BE49-F238E27FC236}">
                <a16:creationId xmlns:a16="http://schemas.microsoft.com/office/drawing/2014/main" id="{7791A629-4AD1-5534-CBC4-BA1C797DF9D6}"/>
              </a:ext>
            </a:extLst>
          </p:cNvPr>
          <p:cNvSpPr>
            <a:spLocks noGrp="1"/>
          </p:cNvSpPr>
          <p:nvPr>
            <p:ph type="dt" sz="half" idx="10"/>
          </p:nvPr>
        </p:nvSpPr>
        <p:spPr/>
        <p:txBody>
          <a:bodyPr/>
          <a:lstStyle/>
          <a:p>
            <a:fld id="{AA9AAD58-CFA3-6449-BBE1-C718411D2FE6}" type="datetime1">
              <a:rPr lang="de-DE" smtClean="0"/>
              <a:t>17.12.24</a:t>
            </a:fld>
            <a:endParaRPr lang="de-DE" dirty="0"/>
          </a:p>
        </p:txBody>
      </p:sp>
      <p:sp>
        <p:nvSpPr>
          <p:cNvPr id="5" name="Foliennummernplatzhalter 4">
            <a:extLst>
              <a:ext uri="{FF2B5EF4-FFF2-40B4-BE49-F238E27FC236}">
                <a16:creationId xmlns:a16="http://schemas.microsoft.com/office/drawing/2014/main" id="{2141326E-AABF-C47F-761C-91FCDEC17A53}"/>
              </a:ext>
            </a:extLst>
          </p:cNvPr>
          <p:cNvSpPr>
            <a:spLocks noGrp="1"/>
          </p:cNvSpPr>
          <p:nvPr>
            <p:ph type="sldNum" sz="quarter" idx="12"/>
          </p:nvPr>
        </p:nvSpPr>
        <p:spPr/>
        <p:txBody>
          <a:bodyPr/>
          <a:lstStyle/>
          <a:p>
            <a:fld id="{DD2F4C09-65E4-4AD7-8D55-83CBD210ED85}" type="slidenum">
              <a:rPr lang="de-DE" smtClean="0"/>
              <a:pPr/>
              <a:t>21</a:t>
            </a:fld>
            <a:endParaRPr lang="de-DE"/>
          </a:p>
        </p:txBody>
      </p:sp>
    </p:spTree>
    <p:extLst>
      <p:ext uri="{BB962C8B-B14F-4D97-AF65-F5344CB8AC3E}">
        <p14:creationId xmlns:p14="http://schemas.microsoft.com/office/powerpoint/2010/main" val="10621822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DA310A-517D-459E-4628-4AD94BC0DAA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22A486-F4D2-AA5B-0DB8-3FBB2C741D9D}"/>
              </a:ext>
            </a:extLst>
          </p:cNvPr>
          <p:cNvSpPr>
            <a:spLocks noGrp="1"/>
          </p:cNvSpPr>
          <p:nvPr>
            <p:ph type="title"/>
          </p:nvPr>
        </p:nvSpPr>
        <p:spPr>
          <a:xfrm>
            <a:off x="360000" y="736682"/>
            <a:ext cx="9696000" cy="794875"/>
          </a:xfrm>
        </p:spPr>
        <p:txBody>
          <a:bodyPr anchor="t">
            <a:normAutofit/>
          </a:bodyPr>
          <a:lstStyle/>
          <a:p>
            <a:r>
              <a:rPr lang="de-DE" sz="3200" dirty="0" err="1"/>
              <a:t>Constitutive</a:t>
            </a:r>
            <a:r>
              <a:rPr lang="de-DE" sz="3200" dirty="0"/>
              <a:t> </a:t>
            </a:r>
            <a:r>
              <a:rPr lang="de-DE" sz="3200" dirty="0" err="1"/>
              <a:t>conditions</a:t>
            </a:r>
            <a:r>
              <a:rPr lang="de-DE" sz="3200" dirty="0"/>
              <a:t> </a:t>
            </a:r>
            <a:r>
              <a:rPr lang="de-DE" sz="3200" dirty="0" err="1"/>
              <a:t>for</a:t>
            </a:r>
            <a:r>
              <a:rPr lang="de-DE" sz="3200" dirty="0"/>
              <a:t> </a:t>
            </a:r>
            <a:r>
              <a:rPr lang="de-DE" sz="3200" dirty="0" err="1"/>
              <a:t>hyperelasticity</a:t>
            </a:r>
            <a:r>
              <a:rPr lang="de-DE" sz="3200" dirty="0"/>
              <a:t> </a:t>
            </a:r>
            <a:r>
              <a:rPr lang="de-DE" sz="3200" dirty="0" err="1"/>
              <a:t>models</a:t>
            </a:r>
            <a:endParaRPr lang="de-DE" sz="3200" dirty="0"/>
          </a:p>
        </p:txBody>
      </p:sp>
      <p:sp>
        <p:nvSpPr>
          <p:cNvPr id="4" name="Datumsplatzhalter 3">
            <a:extLst>
              <a:ext uri="{FF2B5EF4-FFF2-40B4-BE49-F238E27FC236}">
                <a16:creationId xmlns:a16="http://schemas.microsoft.com/office/drawing/2014/main" id="{B8E37F3F-AA26-2346-A3E3-C6CFBF3E97CF}"/>
              </a:ext>
            </a:extLst>
          </p:cNvPr>
          <p:cNvSpPr>
            <a:spLocks noGrp="1"/>
          </p:cNvSpPr>
          <p:nvPr>
            <p:ph type="dt" sz="half" idx="10"/>
          </p:nvPr>
        </p:nvSpPr>
        <p:spPr>
          <a:xfrm>
            <a:off x="360000" y="6558140"/>
            <a:ext cx="1439993" cy="180000"/>
          </a:xfrm>
        </p:spPr>
        <p:txBody>
          <a:bodyPr/>
          <a:lstStyle/>
          <a:p>
            <a:fld id="{E303BF54-907F-AC4B-B834-39373B3CB420}" type="datetime1">
              <a:rPr lang="de-DE" smtClean="0"/>
              <a:t>17.12.24</a:t>
            </a:fld>
            <a:endParaRPr lang="de-DE" dirty="0"/>
          </a:p>
        </p:txBody>
      </p:sp>
      <p:sp>
        <p:nvSpPr>
          <p:cNvPr id="6" name="Foliennummernplatzhalter 5">
            <a:extLst>
              <a:ext uri="{FF2B5EF4-FFF2-40B4-BE49-F238E27FC236}">
                <a16:creationId xmlns:a16="http://schemas.microsoft.com/office/drawing/2014/main" id="{04272C4D-68E1-C4CB-7FD8-33B7E01124A2}"/>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22</a:t>
            </a:fld>
            <a:endParaRPr lang="de-DE"/>
          </a:p>
        </p:txBody>
      </p:sp>
      <p:sp>
        <p:nvSpPr>
          <p:cNvPr id="3" name="Fußzeilenplatzhalter 2">
            <a:extLst>
              <a:ext uri="{FF2B5EF4-FFF2-40B4-BE49-F238E27FC236}">
                <a16:creationId xmlns:a16="http://schemas.microsoft.com/office/drawing/2014/main" id="{FA31C03B-D90D-4113-7AEE-6D6328E62253}"/>
              </a:ext>
            </a:extLst>
          </p:cNvPr>
          <p:cNvSpPr>
            <a:spLocks noGrp="1"/>
          </p:cNvSpPr>
          <p:nvPr>
            <p:ph type="ftr" sz="quarter" idx="11"/>
          </p:nvPr>
        </p:nvSpPr>
        <p:spPr>
          <a:xfrm>
            <a:off x="360000" y="359999"/>
            <a:ext cx="8976000" cy="190800"/>
          </a:xfrm>
        </p:spPr>
        <p:txBody>
          <a:bodyPr/>
          <a:lstStyle/>
          <a:p>
            <a:r>
              <a:rPr lang="de-DE" sz="1200"/>
              <a:t>L. Demuth | Hyperelasticity</a:t>
            </a:r>
            <a:endParaRPr lang="de-DE" sz="1200" dirty="0"/>
          </a:p>
        </p:txBody>
      </p:sp>
      <p:pic>
        <p:nvPicPr>
          <p:cNvPr id="39" name="Inhaltsplatzhalter 37" descr="Ein Bild, das Text, Diagramm, Reihe, Origami enthält.&#10;&#10;Automatisch generierte Beschreibung">
            <a:extLst>
              <a:ext uri="{FF2B5EF4-FFF2-40B4-BE49-F238E27FC236}">
                <a16:creationId xmlns:a16="http://schemas.microsoft.com/office/drawing/2014/main" id="{C34B9D9A-2A15-F0AD-76C7-FF66ECF8A33C}"/>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36000" y="1810891"/>
            <a:ext cx="2246631" cy="2160000"/>
          </a:xfrm>
          <a:prstGeom prst="rect">
            <a:avLst/>
          </a:prstGeom>
        </p:spPr>
      </p:pic>
      <p:pic>
        <p:nvPicPr>
          <p:cNvPr id="40" name="Inhaltsplatzhalter 37" descr="Ein Bild, das Text, Diagramm, Reihe, Origami enthält.&#10;&#10;Automatisch generierte Beschreibung">
            <a:extLst>
              <a:ext uri="{FF2B5EF4-FFF2-40B4-BE49-F238E27FC236}">
                <a16:creationId xmlns:a16="http://schemas.microsoft.com/office/drawing/2014/main" id="{76AD8944-3281-129A-3EC8-1756EB5089C8}"/>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5291241" y="1794278"/>
            <a:ext cx="1739449" cy="1963656"/>
          </a:xfrm>
          <a:prstGeom prst="rect">
            <a:avLst/>
          </a:prstGeom>
        </p:spPr>
      </p:pic>
      <p:pic>
        <p:nvPicPr>
          <p:cNvPr id="42" name="Inhaltsplatzhalter 37" descr="Ein Bild, das Text, Diagramm, Reihe, Origami enthält.&#10;&#10;Automatisch generierte Beschreibung">
            <a:extLst>
              <a:ext uri="{FF2B5EF4-FFF2-40B4-BE49-F238E27FC236}">
                <a16:creationId xmlns:a16="http://schemas.microsoft.com/office/drawing/2014/main" id="{DB77C678-9DC6-9ADB-0C3B-7B88EEE4FFC1}"/>
              </a:ext>
            </a:extLst>
          </p:cNvPr>
          <p:cNvPicPr>
            <a:picLocks/>
          </p:cNvPicPr>
          <p:nvPr/>
        </p:nvPicPr>
        <p:blipFill rotWithShape="1">
          <a:blip r:embed="rId3">
            <a:extLst>
              <a:ext uri="{28A0092B-C50C-407E-A947-70E740481C1C}">
                <a14:useLocalDpi xmlns:a14="http://schemas.microsoft.com/office/drawing/2010/main" val="0"/>
              </a:ext>
            </a:extLst>
          </a:blip>
          <a:srcRect l="69252" t="34384" r="2215" b="31971"/>
          <a:stretch/>
        </p:blipFill>
        <p:spPr>
          <a:xfrm>
            <a:off x="360000" y="4250225"/>
            <a:ext cx="2246632" cy="2028581"/>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0F1C2B24-F3AB-0507-C028-0D1E08673ADA}"/>
              </a:ext>
            </a:extLst>
          </p:cNvPr>
          <p:cNvPicPr>
            <a:picLocks/>
          </p:cNvPicPr>
          <p:nvPr/>
        </p:nvPicPr>
        <p:blipFill>
          <a:blip r:embed="rId3">
            <a:extLst>
              <a:ext uri="{28A0092B-C50C-407E-A947-70E740481C1C}">
                <a14:useLocalDpi xmlns:a14="http://schemas.microsoft.com/office/drawing/2010/main" val="0"/>
              </a:ext>
            </a:extLst>
          </a:blip>
          <a:srcRect l="68958" t="68029"/>
          <a:stretch/>
        </p:blipFill>
        <p:spPr>
          <a:xfrm>
            <a:off x="2933854" y="4170202"/>
            <a:ext cx="2285970" cy="2160000"/>
          </a:xfrm>
          <a:prstGeom prst="rect">
            <a:avLst/>
          </a:prstGeom>
        </p:spPr>
      </p:pic>
      <p:pic>
        <p:nvPicPr>
          <p:cNvPr id="44" name="Inhaltsplatzhalter 37" descr="Ein Bild, das Text, Diagramm, Reihe, Origami enthält.&#10;&#10;Automatisch generierte Beschreibung">
            <a:extLst>
              <a:ext uri="{FF2B5EF4-FFF2-40B4-BE49-F238E27FC236}">
                <a16:creationId xmlns:a16="http://schemas.microsoft.com/office/drawing/2014/main" id="{7DE7252F-B271-749D-AF01-D7475E2C3AE2}"/>
              </a:ext>
            </a:extLst>
          </p:cNvPr>
          <p:cNvPicPr>
            <a:picLocks/>
          </p:cNvPicPr>
          <p:nvPr/>
        </p:nvPicPr>
        <p:blipFill>
          <a:blip r:embed="rId3">
            <a:extLst>
              <a:ext uri="{28A0092B-C50C-407E-A947-70E740481C1C}">
                <a14:useLocalDpi xmlns:a14="http://schemas.microsoft.com/office/drawing/2010/main" val="0"/>
              </a:ext>
            </a:extLst>
          </a:blip>
          <a:srcRect l="36747" t="68029" r="34221"/>
          <a:stretch/>
        </p:blipFill>
        <p:spPr>
          <a:xfrm>
            <a:off x="5264901" y="4170202"/>
            <a:ext cx="2285971" cy="2160000"/>
          </a:xfrm>
          <a:prstGeom prst="rect">
            <a:avLst/>
          </a:prstGeom>
        </p:spPr>
      </p:pic>
      <p:pic>
        <p:nvPicPr>
          <p:cNvPr id="45" name="Inhaltsplatzhalter 37" descr="Ein Bild, das Text, Diagramm, Reihe, Origami enthält.&#10;&#10;Automatisch generierte Beschreibung">
            <a:extLst>
              <a:ext uri="{FF2B5EF4-FFF2-40B4-BE49-F238E27FC236}">
                <a16:creationId xmlns:a16="http://schemas.microsoft.com/office/drawing/2014/main" id="{8338713E-3ED5-0294-7939-62F88DDCE107}"/>
              </a:ext>
            </a:extLst>
          </p:cNvPr>
          <p:cNvPicPr>
            <a:picLocks/>
          </p:cNvPicPr>
          <p:nvPr/>
        </p:nvPicPr>
        <p:blipFill>
          <a:blip r:embed="rId3">
            <a:extLst>
              <a:ext uri="{28A0092B-C50C-407E-A947-70E740481C1C}">
                <a14:useLocalDpi xmlns:a14="http://schemas.microsoft.com/office/drawing/2010/main" val="0"/>
              </a:ext>
            </a:extLst>
          </a:blip>
          <a:srcRect l="4399" t="68029" r="66225"/>
          <a:stretch/>
        </p:blipFill>
        <p:spPr>
          <a:xfrm>
            <a:off x="7708714" y="4160060"/>
            <a:ext cx="2191835" cy="2160000"/>
          </a:xfrm>
          <a:prstGeom prst="rect">
            <a:avLst/>
          </a:prstGeom>
        </p:spPr>
      </p:pic>
      <p:pic>
        <p:nvPicPr>
          <p:cNvPr id="46" name="Inhaltsplatzhalter 37" descr="Ein Bild, das Text, Diagramm, Reihe, Origami enthält.&#10;&#10;Automatisch generierte Beschreibung">
            <a:extLst>
              <a:ext uri="{FF2B5EF4-FFF2-40B4-BE49-F238E27FC236}">
                <a16:creationId xmlns:a16="http://schemas.microsoft.com/office/drawing/2014/main" id="{C05A97FC-21D1-5F70-6528-D1AB564AA4F8}"/>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10056000" y="1721405"/>
            <a:ext cx="2164164" cy="2109401"/>
          </a:xfrm>
          <a:prstGeom prst="rect">
            <a:avLst/>
          </a:prstGeom>
        </p:spPr>
      </p:pic>
      <p:grpSp>
        <p:nvGrpSpPr>
          <p:cNvPr id="48" name="Gruppieren 47">
            <a:extLst>
              <a:ext uri="{FF2B5EF4-FFF2-40B4-BE49-F238E27FC236}">
                <a16:creationId xmlns:a16="http://schemas.microsoft.com/office/drawing/2014/main" id="{CC226F91-A509-8C69-2293-409C6A0FBD96}"/>
              </a:ext>
            </a:extLst>
          </p:cNvPr>
          <p:cNvGrpSpPr/>
          <p:nvPr/>
        </p:nvGrpSpPr>
        <p:grpSpPr>
          <a:xfrm>
            <a:off x="7248783" y="1794278"/>
            <a:ext cx="2629650" cy="1855778"/>
            <a:chOff x="7270899" y="1885568"/>
            <a:chExt cx="2629650" cy="1855778"/>
          </a:xfrm>
        </p:grpSpPr>
        <p:pic>
          <p:nvPicPr>
            <p:cNvPr id="41" name="Inhaltsplatzhalter 37" descr="Ein Bild, das Text, Diagramm, Reihe, Origami enthält.&#10;&#10;Automatisch generierte Beschreibung">
              <a:extLst>
                <a:ext uri="{FF2B5EF4-FFF2-40B4-BE49-F238E27FC236}">
                  <a16:creationId xmlns:a16="http://schemas.microsoft.com/office/drawing/2014/main" id="{AF4D0A36-8621-D746-5263-3DA4FDCBB5DB}"/>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7" name="Rechteck 46">
              <a:extLst>
                <a:ext uri="{FF2B5EF4-FFF2-40B4-BE49-F238E27FC236}">
                  <a16:creationId xmlns:a16="http://schemas.microsoft.com/office/drawing/2014/main" id="{ABBB248F-FD49-0682-4FF2-74E12160FA2E}"/>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8" name="Inhaltsplatzhalter 37" descr="Ein Bild, das Text, Diagramm, Reihe, Origami enthält.&#10;&#10;Automatisch generierte Beschreibung">
            <a:extLst>
              <a:ext uri="{FF2B5EF4-FFF2-40B4-BE49-F238E27FC236}">
                <a16:creationId xmlns:a16="http://schemas.microsoft.com/office/drawing/2014/main" id="{C8B55A79-B1FF-E2A8-0B23-04BBDF98AA29}"/>
              </a:ext>
            </a:extLst>
          </p:cNvPr>
          <p:cNvPicPr>
            <a:picLocks noGrp="1"/>
          </p:cNvPicPr>
          <p:nvPr>
            <p:ph idx="1"/>
          </p:nvPr>
        </p:nvPicPr>
        <p:blipFill>
          <a:blip r:embed="rId3">
            <a:extLst>
              <a:ext uri="{28A0092B-C50C-407E-A947-70E740481C1C}">
                <a14:useLocalDpi xmlns:a14="http://schemas.microsoft.com/office/drawing/2010/main" val="0"/>
              </a:ext>
            </a:extLst>
          </a:blip>
          <a:srcRect l="35960" t="32204" r="34220" b="31971"/>
          <a:stretch/>
        </p:blipFill>
        <p:spPr>
          <a:xfrm>
            <a:off x="2614069" y="1717440"/>
            <a:ext cx="2347953" cy="2160000"/>
          </a:xfrm>
        </p:spPr>
      </p:pic>
      <p:sp>
        <p:nvSpPr>
          <p:cNvPr id="5" name="Rechteck 4">
            <a:extLst>
              <a:ext uri="{FF2B5EF4-FFF2-40B4-BE49-F238E27FC236}">
                <a16:creationId xmlns:a16="http://schemas.microsoft.com/office/drawing/2014/main" id="{5CBCBDE6-CA6B-285C-1587-D6623EA02225}"/>
              </a:ext>
            </a:extLst>
          </p:cNvPr>
          <p:cNvSpPr/>
          <p:nvPr/>
        </p:nvSpPr>
        <p:spPr>
          <a:xfrm flipH="1">
            <a:off x="2547396" y="1951083"/>
            <a:ext cx="459254" cy="1608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967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CA28307-80FD-BAD7-A1AE-77C96CF49A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F09FF9B-8B53-9CAA-5C08-5B9D5B41A4F5}"/>
              </a:ext>
            </a:extLst>
          </p:cNvPr>
          <p:cNvSpPr>
            <a:spLocks noGrp="1"/>
          </p:cNvSpPr>
          <p:nvPr>
            <p:ph type="title"/>
          </p:nvPr>
        </p:nvSpPr>
        <p:spPr>
          <a:xfrm>
            <a:off x="360000" y="736682"/>
            <a:ext cx="9696000" cy="1080000"/>
          </a:xfrm>
        </p:spPr>
        <p:txBody>
          <a:bodyPr anchor="t">
            <a:normAutofit/>
          </a:bodyPr>
          <a:lstStyle/>
          <a:p>
            <a:r>
              <a:rPr lang="de-DE" sz="3200" dirty="0" err="1"/>
              <a:t>Constitutive</a:t>
            </a:r>
            <a:r>
              <a:rPr lang="de-DE" sz="3200" dirty="0"/>
              <a:t> </a:t>
            </a:r>
            <a:r>
              <a:rPr lang="de-DE" sz="3200" dirty="0" err="1"/>
              <a:t>conditions</a:t>
            </a:r>
            <a:r>
              <a:rPr lang="de-DE" sz="3200" dirty="0"/>
              <a:t> </a:t>
            </a:r>
            <a:r>
              <a:rPr lang="de-DE" sz="3200" dirty="0" err="1"/>
              <a:t>for</a:t>
            </a:r>
            <a:r>
              <a:rPr lang="de-DE" sz="3200" dirty="0"/>
              <a:t> </a:t>
            </a:r>
            <a:r>
              <a:rPr lang="de-DE" sz="3200" dirty="0" err="1"/>
              <a:t>hyperelasticity</a:t>
            </a:r>
            <a:r>
              <a:rPr lang="de-DE" sz="3200" dirty="0"/>
              <a:t> </a:t>
            </a:r>
            <a:r>
              <a:rPr lang="de-DE" sz="3200" dirty="0" err="1"/>
              <a:t>models</a:t>
            </a:r>
            <a:endParaRPr lang="de-DE" sz="3200" dirty="0"/>
          </a:p>
        </p:txBody>
      </p:sp>
      <p:sp>
        <p:nvSpPr>
          <p:cNvPr id="4" name="Datumsplatzhalter 3">
            <a:extLst>
              <a:ext uri="{FF2B5EF4-FFF2-40B4-BE49-F238E27FC236}">
                <a16:creationId xmlns:a16="http://schemas.microsoft.com/office/drawing/2014/main" id="{FFA920C1-C14E-F4D2-3403-36F948B5540B}"/>
              </a:ext>
            </a:extLst>
          </p:cNvPr>
          <p:cNvSpPr>
            <a:spLocks noGrp="1"/>
          </p:cNvSpPr>
          <p:nvPr>
            <p:ph type="dt" sz="half" idx="10"/>
          </p:nvPr>
        </p:nvSpPr>
        <p:spPr>
          <a:xfrm>
            <a:off x="360000" y="6558140"/>
            <a:ext cx="1439993" cy="180000"/>
          </a:xfrm>
        </p:spPr>
        <p:txBody>
          <a:bodyPr/>
          <a:lstStyle/>
          <a:p>
            <a:fld id="{E303BF54-907F-AC4B-B834-39373B3CB420}" type="datetime1">
              <a:rPr lang="de-DE" smtClean="0"/>
              <a:t>17.12.24</a:t>
            </a:fld>
            <a:endParaRPr lang="de-DE" dirty="0"/>
          </a:p>
        </p:txBody>
      </p:sp>
      <p:sp>
        <p:nvSpPr>
          <p:cNvPr id="6" name="Foliennummernplatzhalter 5">
            <a:extLst>
              <a:ext uri="{FF2B5EF4-FFF2-40B4-BE49-F238E27FC236}">
                <a16:creationId xmlns:a16="http://schemas.microsoft.com/office/drawing/2014/main" id="{6E966016-9526-22B8-3FB3-B7BB4635562C}"/>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23</a:t>
            </a:fld>
            <a:endParaRPr lang="de-DE"/>
          </a:p>
        </p:txBody>
      </p:sp>
      <p:sp>
        <p:nvSpPr>
          <p:cNvPr id="3" name="Fußzeilenplatzhalter 2">
            <a:extLst>
              <a:ext uri="{FF2B5EF4-FFF2-40B4-BE49-F238E27FC236}">
                <a16:creationId xmlns:a16="http://schemas.microsoft.com/office/drawing/2014/main" id="{1D0B12A4-CD59-2B5F-3617-C973F03617D6}"/>
              </a:ext>
            </a:extLst>
          </p:cNvPr>
          <p:cNvSpPr>
            <a:spLocks noGrp="1"/>
          </p:cNvSpPr>
          <p:nvPr>
            <p:ph type="ftr" sz="quarter" idx="11"/>
          </p:nvPr>
        </p:nvSpPr>
        <p:spPr>
          <a:xfrm>
            <a:off x="360000" y="359999"/>
            <a:ext cx="8976000" cy="190800"/>
          </a:xfrm>
        </p:spPr>
        <p:txBody>
          <a:bodyPr/>
          <a:lstStyle/>
          <a:p>
            <a:r>
              <a:rPr lang="de-DE" sz="1200"/>
              <a:t>L. Demuth | Hyperelasticity</a:t>
            </a:r>
            <a:endParaRPr lang="de-DE" sz="1200" dirty="0"/>
          </a:p>
        </p:txBody>
      </p:sp>
      <p:pic>
        <p:nvPicPr>
          <p:cNvPr id="38" name="Inhaltsplatzhalter 37" descr="Ein Bild, das Text, Diagramm, Reihe, Origami enthält.&#10;&#10;Automatisch generierte Beschreibung">
            <a:extLst>
              <a:ext uri="{FF2B5EF4-FFF2-40B4-BE49-F238E27FC236}">
                <a16:creationId xmlns:a16="http://schemas.microsoft.com/office/drawing/2014/main" id="{992D8802-C79A-944F-B29C-A01717B470C7}"/>
              </a:ext>
            </a:extLst>
          </p:cNvPr>
          <p:cNvPicPr>
            <a:picLocks noGrp="1"/>
          </p:cNvPicPr>
          <p:nvPr>
            <p:ph idx="1"/>
          </p:nvPr>
        </p:nvPicPr>
        <p:blipFill>
          <a:blip r:embed="rId3">
            <a:extLst>
              <a:ext uri="{28A0092B-C50C-407E-A947-70E740481C1C}">
                <a14:useLocalDpi xmlns:a14="http://schemas.microsoft.com/office/drawing/2010/main" val="0"/>
              </a:ext>
            </a:extLst>
          </a:blip>
          <a:srcRect l="35960" t="32204" r="34220" b="31971"/>
          <a:stretch/>
        </p:blipFill>
        <p:spPr>
          <a:xfrm>
            <a:off x="2606631" y="1768979"/>
            <a:ext cx="2347953" cy="2160000"/>
          </a:xfrm>
        </p:spPr>
      </p:pic>
      <p:pic>
        <p:nvPicPr>
          <p:cNvPr id="39" name="Inhaltsplatzhalter 37" descr="Ein Bild, das Text, Diagramm, Reihe, Origami enthält.&#10;&#10;Automatisch generierte Beschreibung">
            <a:extLst>
              <a:ext uri="{FF2B5EF4-FFF2-40B4-BE49-F238E27FC236}">
                <a16:creationId xmlns:a16="http://schemas.microsoft.com/office/drawing/2014/main" id="{086B1CDB-13A4-C91A-BB41-F8EF6898C2A1}"/>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36000" y="1816682"/>
            <a:ext cx="2246631" cy="2160000"/>
          </a:xfrm>
          <a:prstGeom prst="rect">
            <a:avLst/>
          </a:prstGeom>
        </p:spPr>
      </p:pic>
      <p:pic>
        <p:nvPicPr>
          <p:cNvPr id="40" name="Inhaltsplatzhalter 37" descr="Ein Bild, das Text, Diagramm, Reihe, Origami enthält.&#10;&#10;Automatisch generierte Beschreibung">
            <a:extLst>
              <a:ext uri="{FF2B5EF4-FFF2-40B4-BE49-F238E27FC236}">
                <a16:creationId xmlns:a16="http://schemas.microsoft.com/office/drawing/2014/main" id="{21F0C8CF-E078-E13B-E1AB-DE46875F0DAE}"/>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5375999" y="1892450"/>
            <a:ext cx="1739449" cy="1963656"/>
          </a:xfrm>
          <a:prstGeom prst="rect">
            <a:avLst/>
          </a:prstGeom>
        </p:spPr>
      </p:pic>
      <p:pic>
        <p:nvPicPr>
          <p:cNvPr id="42" name="Inhaltsplatzhalter 37" descr="Ein Bild, das Text, Diagramm, Reihe, Origami enthält.&#10;&#10;Automatisch generierte Beschreibung">
            <a:extLst>
              <a:ext uri="{FF2B5EF4-FFF2-40B4-BE49-F238E27FC236}">
                <a16:creationId xmlns:a16="http://schemas.microsoft.com/office/drawing/2014/main" id="{CD8FD81F-9E46-90AA-2CD9-ECD61D6B9975}"/>
              </a:ext>
            </a:extLst>
          </p:cNvPr>
          <p:cNvPicPr>
            <a:picLocks/>
          </p:cNvPicPr>
          <p:nvPr/>
        </p:nvPicPr>
        <p:blipFill rotWithShape="1">
          <a:blip r:embed="rId3">
            <a:alphaModFix amt="25000"/>
            <a:extLst>
              <a:ext uri="{28A0092B-C50C-407E-A947-70E740481C1C}">
                <a14:useLocalDpi xmlns:a14="http://schemas.microsoft.com/office/drawing/2010/main" val="0"/>
              </a:ext>
            </a:extLst>
          </a:blip>
          <a:srcRect l="69252" t="34384" r="2215" b="31971"/>
          <a:stretch/>
        </p:blipFill>
        <p:spPr>
          <a:xfrm>
            <a:off x="360000" y="4250225"/>
            <a:ext cx="2246632" cy="2028581"/>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E9E9536D-A2FF-347A-90D7-0540C4BC600A}"/>
              </a:ext>
            </a:extLst>
          </p:cNvPr>
          <p:cNvPicPr>
            <a:picLocks/>
          </p:cNvPicPr>
          <p:nvPr/>
        </p:nvPicPr>
        <p:blipFill>
          <a:blip r:embed="rId3">
            <a:alphaModFix amt="25000"/>
            <a:extLst>
              <a:ext uri="{28A0092B-C50C-407E-A947-70E740481C1C}">
                <a14:useLocalDpi xmlns:a14="http://schemas.microsoft.com/office/drawing/2010/main" val="0"/>
              </a:ext>
            </a:extLst>
          </a:blip>
          <a:srcRect l="68958" t="68029"/>
          <a:stretch/>
        </p:blipFill>
        <p:spPr>
          <a:xfrm>
            <a:off x="2933854" y="4170202"/>
            <a:ext cx="2285970" cy="2160000"/>
          </a:xfrm>
          <a:prstGeom prst="rect">
            <a:avLst/>
          </a:prstGeom>
        </p:spPr>
      </p:pic>
      <p:pic>
        <p:nvPicPr>
          <p:cNvPr id="44" name="Inhaltsplatzhalter 37" descr="Ein Bild, das Text, Diagramm, Reihe, Origami enthält.&#10;&#10;Automatisch generierte Beschreibung">
            <a:extLst>
              <a:ext uri="{FF2B5EF4-FFF2-40B4-BE49-F238E27FC236}">
                <a16:creationId xmlns:a16="http://schemas.microsoft.com/office/drawing/2014/main" id="{0914DB6B-F0DB-DF21-31EA-E0E3ED446700}"/>
              </a:ext>
            </a:extLst>
          </p:cNvPr>
          <p:cNvPicPr>
            <a:picLocks/>
          </p:cNvPicPr>
          <p:nvPr/>
        </p:nvPicPr>
        <p:blipFill>
          <a:blip r:embed="rId3">
            <a:alphaModFix amt="25000"/>
            <a:extLst>
              <a:ext uri="{28A0092B-C50C-407E-A947-70E740481C1C}">
                <a14:useLocalDpi xmlns:a14="http://schemas.microsoft.com/office/drawing/2010/main" val="0"/>
              </a:ext>
            </a:extLst>
          </a:blip>
          <a:srcRect l="36747" t="68029" r="34221"/>
          <a:stretch/>
        </p:blipFill>
        <p:spPr>
          <a:xfrm>
            <a:off x="5264901" y="4170202"/>
            <a:ext cx="2285971" cy="2160000"/>
          </a:xfrm>
          <a:prstGeom prst="rect">
            <a:avLst/>
          </a:prstGeom>
        </p:spPr>
      </p:pic>
      <p:pic>
        <p:nvPicPr>
          <p:cNvPr id="45" name="Inhaltsplatzhalter 37" descr="Ein Bild, das Text, Diagramm, Reihe, Origami enthält.&#10;&#10;Automatisch generierte Beschreibung">
            <a:extLst>
              <a:ext uri="{FF2B5EF4-FFF2-40B4-BE49-F238E27FC236}">
                <a16:creationId xmlns:a16="http://schemas.microsoft.com/office/drawing/2014/main" id="{3513A170-DCF5-0577-5CCD-870C0290A383}"/>
              </a:ext>
            </a:extLst>
          </p:cNvPr>
          <p:cNvPicPr>
            <a:picLocks/>
          </p:cNvPicPr>
          <p:nvPr/>
        </p:nvPicPr>
        <p:blipFill>
          <a:blip r:embed="rId3">
            <a:alphaModFix amt="25000"/>
            <a:extLst>
              <a:ext uri="{28A0092B-C50C-407E-A947-70E740481C1C}">
                <a14:useLocalDpi xmlns:a14="http://schemas.microsoft.com/office/drawing/2010/main" val="0"/>
              </a:ext>
            </a:extLst>
          </a:blip>
          <a:srcRect l="4399" t="68029" r="66225"/>
          <a:stretch/>
        </p:blipFill>
        <p:spPr>
          <a:xfrm>
            <a:off x="7708714" y="4160060"/>
            <a:ext cx="2191835" cy="2160000"/>
          </a:xfrm>
          <a:prstGeom prst="rect">
            <a:avLst/>
          </a:prstGeom>
        </p:spPr>
      </p:pic>
      <p:pic>
        <p:nvPicPr>
          <p:cNvPr id="46" name="Inhaltsplatzhalter 37" descr="Ein Bild, das Text, Diagramm, Reihe, Origami enthält.&#10;&#10;Automatisch generierte Beschreibung">
            <a:extLst>
              <a:ext uri="{FF2B5EF4-FFF2-40B4-BE49-F238E27FC236}">
                <a16:creationId xmlns:a16="http://schemas.microsoft.com/office/drawing/2014/main" id="{16623E01-A58A-CB0F-6C63-F892D0E34BDC}"/>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10056000" y="1819578"/>
            <a:ext cx="2164164" cy="2109401"/>
          </a:xfrm>
          <a:prstGeom prst="rect">
            <a:avLst/>
          </a:prstGeom>
        </p:spPr>
      </p:pic>
      <p:grpSp>
        <p:nvGrpSpPr>
          <p:cNvPr id="48" name="Gruppieren 47">
            <a:extLst>
              <a:ext uri="{FF2B5EF4-FFF2-40B4-BE49-F238E27FC236}">
                <a16:creationId xmlns:a16="http://schemas.microsoft.com/office/drawing/2014/main" id="{683EF6CB-D052-60FB-8289-6FBB008F6AA8}"/>
              </a:ext>
            </a:extLst>
          </p:cNvPr>
          <p:cNvGrpSpPr/>
          <p:nvPr/>
        </p:nvGrpSpPr>
        <p:grpSpPr>
          <a:xfrm>
            <a:off x="7270899" y="1885568"/>
            <a:ext cx="2629650" cy="1855778"/>
            <a:chOff x="7270899" y="1885568"/>
            <a:chExt cx="2629650" cy="1855778"/>
          </a:xfrm>
        </p:grpSpPr>
        <p:pic>
          <p:nvPicPr>
            <p:cNvPr id="41" name="Inhaltsplatzhalter 37" descr="Ein Bild, das Text, Diagramm, Reihe, Origami enthält.&#10;&#10;Automatisch generierte Beschreibung">
              <a:extLst>
                <a:ext uri="{FF2B5EF4-FFF2-40B4-BE49-F238E27FC236}">
                  <a16:creationId xmlns:a16="http://schemas.microsoft.com/office/drawing/2014/main" id="{18FB77DF-D87A-284E-9B18-5F0631E41B97}"/>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7" name="Rechteck 46">
              <a:extLst>
                <a:ext uri="{FF2B5EF4-FFF2-40B4-BE49-F238E27FC236}">
                  <a16:creationId xmlns:a16="http://schemas.microsoft.com/office/drawing/2014/main" id="{764DF7FC-13CB-8BE9-3ABD-79A0100D4E1D}"/>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 name="Gruppieren 4">
            <a:extLst>
              <a:ext uri="{FF2B5EF4-FFF2-40B4-BE49-F238E27FC236}">
                <a16:creationId xmlns:a16="http://schemas.microsoft.com/office/drawing/2014/main" id="{DA9DB2E4-4C02-ADB9-D196-509C72B15C3B}"/>
              </a:ext>
            </a:extLst>
          </p:cNvPr>
          <p:cNvGrpSpPr/>
          <p:nvPr/>
        </p:nvGrpSpPr>
        <p:grpSpPr>
          <a:xfrm>
            <a:off x="2291451" y="5194862"/>
            <a:ext cx="5769446" cy="525613"/>
            <a:chOff x="696000" y="5631250"/>
            <a:chExt cx="10800000" cy="525613"/>
          </a:xfrm>
        </p:grpSpPr>
        <p:sp>
          <p:nvSpPr>
            <p:cNvPr id="7" name="Rechteck 6">
              <a:extLst>
                <a:ext uri="{FF2B5EF4-FFF2-40B4-BE49-F238E27FC236}">
                  <a16:creationId xmlns:a16="http://schemas.microsoft.com/office/drawing/2014/main" id="{DBE0B7B1-254E-EF6B-2A2C-4CFB5E436ADD}"/>
                </a:ext>
              </a:extLst>
            </p:cNvPr>
            <p:cNvSpPr/>
            <p:nvPr/>
          </p:nvSpPr>
          <p:spPr>
            <a:xfrm>
              <a:off x="696000" y="5631250"/>
              <a:ext cx="10800000" cy="525613"/>
            </a:xfrm>
            <a:prstGeom prst="rect">
              <a:avLst/>
            </a:prstGeom>
            <a:solidFill>
              <a:schemeClr val="accent5">
                <a:alpha val="20000"/>
              </a:schemeClr>
            </a:solid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61583D29-1D4C-A20C-32FA-F0810031BD34}"/>
                </a:ext>
              </a:extLst>
            </p:cNvPr>
            <p:cNvSpPr txBox="1"/>
            <p:nvPr/>
          </p:nvSpPr>
          <p:spPr>
            <a:xfrm>
              <a:off x="2544509" y="5709390"/>
              <a:ext cx="7546943" cy="369332"/>
            </a:xfrm>
            <a:prstGeom prst="rect">
              <a:avLst/>
            </a:prstGeom>
            <a:noFill/>
          </p:spPr>
          <p:txBody>
            <a:bodyPr wrap="square" rtlCol="0">
              <a:spAutoFit/>
            </a:bodyPr>
            <a:lstStyle/>
            <a:p>
              <a:pPr algn="ctr"/>
              <a:r>
                <a:rPr lang="en-US" b="1" dirty="0"/>
                <a:t>Not considered in this tutorial!</a:t>
              </a:r>
            </a:p>
          </p:txBody>
        </p:sp>
      </p:grpSp>
    </p:spTree>
    <p:extLst>
      <p:ext uri="{BB962C8B-B14F-4D97-AF65-F5344CB8AC3E}">
        <p14:creationId xmlns:p14="http://schemas.microsoft.com/office/powerpoint/2010/main" val="327111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3B8160-18AE-5ECF-C735-BEDF0173B96A}"/>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63E0CFCC-A4CD-7BD1-989B-BB2EA71AE510}"/>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909C2623-0FC0-FEAF-609A-EFA9EF81E089}"/>
              </a:ext>
            </a:extLst>
          </p:cNvPr>
          <p:cNvSpPr>
            <a:spLocks noGrp="1"/>
          </p:cNvSpPr>
          <p:nvPr>
            <p:ph type="ftr" sz="quarter" idx="11"/>
          </p:nvPr>
        </p:nvSpPr>
        <p:spPr/>
        <p:txBody>
          <a:bodyPr/>
          <a:lstStyle/>
          <a:p>
            <a:r>
              <a:rPr lang="de-DE" sz="1000"/>
              <a:t>Tutorial | Hyperelasticity | Task 2</a:t>
            </a:r>
            <a:endParaRPr lang="de-DE" sz="1000" dirty="0"/>
          </a:p>
        </p:txBody>
      </p:sp>
      <p:sp>
        <p:nvSpPr>
          <p:cNvPr id="6" name="Foliennummernplatzhalter 5">
            <a:extLst>
              <a:ext uri="{FF2B5EF4-FFF2-40B4-BE49-F238E27FC236}">
                <a16:creationId xmlns:a16="http://schemas.microsoft.com/office/drawing/2014/main" id="{FBCC6188-9CB9-BC02-6662-412BE21081DF}"/>
              </a:ext>
            </a:extLst>
          </p:cNvPr>
          <p:cNvSpPr>
            <a:spLocks noGrp="1"/>
          </p:cNvSpPr>
          <p:nvPr>
            <p:ph type="sldNum" sz="quarter" idx="12"/>
          </p:nvPr>
        </p:nvSpPr>
        <p:spPr/>
        <p:txBody>
          <a:bodyPr/>
          <a:lstStyle/>
          <a:p>
            <a:fld id="{DD2F4C09-65E4-4AD7-8D55-83CBD210ED85}" type="slidenum">
              <a:rPr lang="de-DE" smtClean="0"/>
              <a:pPr/>
              <a:t>24</a:t>
            </a:fld>
            <a:endParaRPr lang="de-DE" dirty="0"/>
          </a:p>
        </p:txBody>
      </p:sp>
      <p:grpSp>
        <p:nvGrpSpPr>
          <p:cNvPr id="236" name="Gruppieren 235">
            <a:extLst>
              <a:ext uri="{FF2B5EF4-FFF2-40B4-BE49-F238E27FC236}">
                <a16:creationId xmlns:a16="http://schemas.microsoft.com/office/drawing/2014/main" id="{88F25B2D-EFD5-3E4A-0BA9-2D295649B238}"/>
              </a:ext>
            </a:extLst>
          </p:cNvPr>
          <p:cNvGrpSpPr/>
          <p:nvPr/>
        </p:nvGrpSpPr>
        <p:grpSpPr>
          <a:xfrm>
            <a:off x="5016000" y="2071470"/>
            <a:ext cx="6533510" cy="3902771"/>
            <a:chOff x="1779258" y="1983518"/>
            <a:chExt cx="6533510" cy="3902771"/>
          </a:xfrm>
        </p:grpSpPr>
        <p:grpSp>
          <p:nvGrpSpPr>
            <p:cNvPr id="149" name="Gruppieren 148">
              <a:extLst>
                <a:ext uri="{FF2B5EF4-FFF2-40B4-BE49-F238E27FC236}">
                  <a16:creationId xmlns:a16="http://schemas.microsoft.com/office/drawing/2014/main" id="{C369A3A4-C468-0185-950F-361EA7F4E152}"/>
                </a:ext>
              </a:extLst>
            </p:cNvPr>
            <p:cNvGrpSpPr/>
            <p:nvPr/>
          </p:nvGrpSpPr>
          <p:grpSpPr>
            <a:xfrm>
              <a:off x="1779258" y="1983518"/>
              <a:ext cx="6533510" cy="3902771"/>
              <a:chOff x="809978" y="1860957"/>
              <a:chExt cx="6533510" cy="3902771"/>
            </a:xfrm>
          </p:grpSpPr>
          <p:sp>
            <p:nvSpPr>
              <p:cNvPr id="8" name="Abgerundetes Rechteck 7">
                <a:extLst>
                  <a:ext uri="{FF2B5EF4-FFF2-40B4-BE49-F238E27FC236}">
                    <a16:creationId xmlns:a16="http://schemas.microsoft.com/office/drawing/2014/main" id="{D2CD7639-77A9-5E3A-5539-5BF05C65DC90}"/>
                  </a:ext>
                </a:extLst>
              </p:cNvPr>
              <p:cNvSpPr/>
              <p:nvPr/>
            </p:nvSpPr>
            <p:spPr>
              <a:xfrm>
                <a:off x="5617851" y="5445370"/>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sp>
            <p:nvSpPr>
              <p:cNvPr id="19" name="Oval 18">
                <a:extLst>
                  <a:ext uri="{FF2B5EF4-FFF2-40B4-BE49-F238E27FC236}">
                    <a16:creationId xmlns:a16="http://schemas.microsoft.com/office/drawing/2014/main" id="{6E08E132-292F-4C56-EF20-373FFA097D4E}"/>
                  </a:ext>
                </a:extLst>
              </p:cNvPr>
              <p:cNvSpPr/>
              <p:nvPr/>
            </p:nvSpPr>
            <p:spPr>
              <a:xfrm>
                <a:off x="3273969"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495AE902-341C-F463-2F91-2B2332599872}"/>
                  </a:ext>
                </a:extLst>
              </p:cNvPr>
              <p:cNvSpPr/>
              <p:nvPr/>
            </p:nvSpPr>
            <p:spPr>
              <a:xfrm>
                <a:off x="3273969"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79A59F1-84B5-71CA-708F-DBBF85F3ACCB}"/>
                  </a:ext>
                </a:extLst>
              </p:cNvPr>
              <p:cNvSpPr/>
              <p:nvPr/>
            </p:nvSpPr>
            <p:spPr>
              <a:xfrm>
                <a:off x="3273969"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3C32B1B6-8A81-DF93-00B5-8DE6AD7701D8}"/>
                  </a:ext>
                </a:extLst>
              </p:cNvPr>
              <p:cNvSpPr/>
              <p:nvPr/>
            </p:nvSpPr>
            <p:spPr>
              <a:xfrm>
                <a:off x="3273969"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A759F1A-9AD0-0D8B-1AF3-52A7AF9093D6}"/>
                  </a:ext>
                </a:extLst>
              </p:cNvPr>
              <p:cNvSpPr/>
              <p:nvPr/>
            </p:nvSpPr>
            <p:spPr>
              <a:xfrm>
                <a:off x="4668510"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C5B983-3F62-7D10-D5DD-954B5F1D8DF7}"/>
                  </a:ext>
                </a:extLst>
              </p:cNvPr>
              <p:cNvSpPr/>
              <p:nvPr/>
            </p:nvSpPr>
            <p:spPr>
              <a:xfrm>
                <a:off x="4668510"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FBC730-0930-4B05-D38A-FA6DA6192BA1}"/>
                  </a:ext>
                </a:extLst>
              </p:cNvPr>
              <p:cNvSpPr/>
              <p:nvPr/>
            </p:nvSpPr>
            <p:spPr>
              <a:xfrm>
                <a:off x="4668510"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B9D56461-9114-1291-1E99-304A30D7D1C4}"/>
                  </a:ext>
                </a:extLst>
              </p:cNvPr>
              <p:cNvSpPr/>
              <p:nvPr/>
            </p:nvSpPr>
            <p:spPr>
              <a:xfrm>
                <a:off x="4668510"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4849F4-F479-2127-89EF-EFB51362D539}"/>
                  </a:ext>
                </a:extLst>
              </p:cNvPr>
              <p:cNvSpPr/>
              <p:nvPr/>
            </p:nvSpPr>
            <p:spPr>
              <a:xfrm>
                <a:off x="6300670" y="317089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131EB468-7D6A-7CC8-F8F7-3C9DCD0D8831}"/>
                  </a:ext>
                </a:extLst>
              </p:cNvPr>
              <p:cNvGrpSpPr/>
              <p:nvPr/>
            </p:nvGrpSpPr>
            <p:grpSpPr>
              <a:xfrm>
                <a:off x="3811593" y="2822403"/>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79B93F8B-6CF6-7B0E-D42B-79276A532D5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8E3877-D362-7652-0A65-CEDFFB7FA09D}"/>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0C1B388-F496-D4E3-F5D0-0F6765AA922B}"/>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60265CE-F9B2-C24F-D9EC-C6425DB246FE}"/>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19CD48EB-B61F-3058-7D25-297D443173A3}"/>
                  </a:ext>
                </a:extLst>
              </p:cNvPr>
              <p:cNvGrpSpPr/>
              <p:nvPr/>
            </p:nvGrpSpPr>
            <p:grpSpPr>
              <a:xfrm>
                <a:off x="3806315" y="3270744"/>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BAAAC635-7861-1BBA-3FA8-7C0EF6441DB1}"/>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A0A8BA-837F-490B-515A-BFA665CAEC54}"/>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058B1FC-4B6E-863D-A03E-9E0224F88CFF}"/>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96F8E06-78EC-6927-6854-E6C31BC4504D}"/>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A24D98C7-29E3-5211-7E12-8656A3D127B3}"/>
                  </a:ext>
                </a:extLst>
              </p:cNvPr>
              <p:cNvGrpSpPr/>
              <p:nvPr/>
            </p:nvGrpSpPr>
            <p:grpSpPr>
              <a:xfrm>
                <a:off x="3806315" y="4053192"/>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F7391A66-6123-6EB9-DABB-784686DC4BEF}"/>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2DEBAC1-E47E-15DA-CD80-F847879C6B2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093461A-662E-C1A0-EB4C-5E23D94F3F4A}"/>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C245F-7976-DAB6-5ADC-BCB16F95B60F}"/>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0A9F326E-80A3-A294-00B7-396839F766F2}"/>
                  </a:ext>
                </a:extLst>
              </p:cNvPr>
              <p:cNvCxnSpPr>
                <a:cxnSpLocks/>
                <a:stCxn id="19" idx="6"/>
                <a:endCxn id="23" idx="2"/>
              </p:cNvCxnSpPr>
              <p:nvPr/>
            </p:nvCxnSpPr>
            <p:spPr>
              <a:xfrm>
                <a:off x="3652198" y="2870481"/>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9F4C3F2D-7D9E-82FA-9F9B-8CF230592A9D}"/>
                  </a:ext>
                </a:extLst>
              </p:cNvPr>
              <p:cNvCxnSpPr>
                <a:cxnSpLocks/>
                <a:stCxn id="19" idx="6"/>
                <a:endCxn id="24" idx="2"/>
              </p:cNvCxnSpPr>
              <p:nvPr/>
            </p:nvCxnSpPr>
            <p:spPr>
              <a:xfrm>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67CEC798-61E3-3270-19EF-E978B4F09067}"/>
                  </a:ext>
                </a:extLst>
              </p:cNvPr>
              <p:cNvCxnSpPr>
                <a:cxnSpLocks/>
                <a:stCxn id="19" idx="6"/>
                <a:endCxn id="26" idx="2"/>
              </p:cNvCxnSpPr>
              <p:nvPr/>
            </p:nvCxnSpPr>
            <p:spPr>
              <a:xfrm>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0B15B8CF-77B8-B1EA-46EC-804A568DDA62}"/>
                  </a:ext>
                </a:extLst>
              </p:cNvPr>
              <p:cNvCxnSpPr>
                <a:cxnSpLocks/>
                <a:stCxn id="20" idx="6"/>
                <a:endCxn id="23" idx="2"/>
              </p:cNvCxnSpPr>
              <p:nvPr/>
            </p:nvCxnSpPr>
            <p:spPr>
              <a:xfrm flipV="1">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455814D8-DDBC-355C-1464-668A31B1BF65}"/>
                  </a:ext>
                </a:extLst>
              </p:cNvPr>
              <p:cNvCxnSpPr>
                <a:cxnSpLocks/>
                <a:stCxn id="20" idx="6"/>
                <a:endCxn id="24" idx="2"/>
              </p:cNvCxnSpPr>
              <p:nvPr/>
            </p:nvCxnSpPr>
            <p:spPr>
              <a:xfrm>
                <a:off x="3652198" y="3270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713CA57A-C72C-A407-10C2-B287FF321BEC}"/>
                  </a:ext>
                </a:extLst>
              </p:cNvPr>
              <p:cNvCxnSpPr>
                <a:cxnSpLocks/>
                <a:stCxn id="20" idx="6"/>
                <a:endCxn id="26" idx="2"/>
              </p:cNvCxnSpPr>
              <p:nvPr/>
            </p:nvCxnSpPr>
            <p:spPr>
              <a:xfrm>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877A4C65-01C8-ECFC-D75D-1611151ADB1C}"/>
                  </a:ext>
                </a:extLst>
              </p:cNvPr>
              <p:cNvCxnSpPr>
                <a:cxnSpLocks/>
                <a:stCxn id="22" idx="6"/>
                <a:endCxn id="23" idx="2"/>
              </p:cNvCxnSpPr>
              <p:nvPr/>
            </p:nvCxnSpPr>
            <p:spPr>
              <a:xfrm flipV="1">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BA849E59-6B87-4880-048C-EA35D4DB0B54}"/>
                  </a:ext>
                </a:extLst>
              </p:cNvPr>
              <p:cNvCxnSpPr>
                <a:cxnSpLocks/>
                <a:stCxn id="22" idx="6"/>
                <a:endCxn id="24" idx="2"/>
              </p:cNvCxnSpPr>
              <p:nvPr/>
            </p:nvCxnSpPr>
            <p:spPr>
              <a:xfrm flipV="1">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C64E1E21-9E19-569E-9B7C-DEA841EBEA2D}"/>
                  </a:ext>
                </a:extLst>
              </p:cNvPr>
              <p:cNvCxnSpPr>
                <a:cxnSpLocks/>
                <a:stCxn id="22" idx="6"/>
                <a:endCxn id="26" idx="2"/>
              </p:cNvCxnSpPr>
              <p:nvPr/>
            </p:nvCxnSpPr>
            <p:spPr>
              <a:xfrm>
                <a:off x="3652198" y="4071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9AD5478B-5D20-DDC6-2E89-D729359A6C0E}"/>
                  </a:ext>
                </a:extLst>
              </p:cNvPr>
              <p:cNvSpPr/>
              <p:nvPr/>
            </p:nvSpPr>
            <p:spPr>
              <a:xfrm>
                <a:off x="3376128" y="5454255"/>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nvGrpSpPr>
              <p:cNvPr id="107" name="Gruppieren 106">
                <a:extLst>
                  <a:ext uri="{FF2B5EF4-FFF2-40B4-BE49-F238E27FC236}">
                    <a16:creationId xmlns:a16="http://schemas.microsoft.com/office/drawing/2014/main" id="{015FE1C5-69DE-C31F-D8D9-50A1C65C8993}"/>
                  </a:ext>
                </a:extLst>
              </p:cNvPr>
              <p:cNvGrpSpPr/>
              <p:nvPr/>
            </p:nvGrpSpPr>
            <p:grpSpPr>
              <a:xfrm>
                <a:off x="809978" y="1956220"/>
                <a:ext cx="2049963" cy="3078783"/>
                <a:chOff x="809978" y="1956220"/>
                <a:chExt cx="2049963" cy="3078783"/>
              </a:xfrm>
            </p:grpSpPr>
            <p:grpSp>
              <p:nvGrpSpPr>
                <p:cNvPr id="74" name="Gruppieren 73">
                  <a:extLst>
                    <a:ext uri="{FF2B5EF4-FFF2-40B4-BE49-F238E27FC236}">
                      <a16:creationId xmlns:a16="http://schemas.microsoft.com/office/drawing/2014/main" id="{54FAE705-8381-BFCC-7F27-34AA21D89A3B}"/>
                    </a:ext>
                  </a:extLst>
                </p:cNvPr>
                <p:cNvGrpSpPr/>
                <p:nvPr/>
              </p:nvGrpSpPr>
              <p:grpSpPr>
                <a:xfrm>
                  <a:off x="809978" y="3285270"/>
                  <a:ext cx="699941" cy="360000"/>
                  <a:chOff x="675931" y="2684638"/>
                  <a:chExt cx="1084181" cy="528696"/>
                </a:xfrm>
              </p:grpSpPr>
              <p:sp>
                <p:nvSpPr>
                  <p:cNvPr id="75" name="Oval 74">
                    <a:extLst>
                      <a:ext uri="{FF2B5EF4-FFF2-40B4-BE49-F238E27FC236}">
                        <a16:creationId xmlns:a16="http://schemas.microsoft.com/office/drawing/2014/main" id="{62826991-6DD5-BEA8-DEE2-DF1950F0F86C}"/>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D11D620B-3A78-712B-8729-7166CDECAAE4}"/>
                          </a:ext>
                        </a:extLst>
                      </p:cNvPr>
                      <p:cNvSpPr txBox="1"/>
                      <p:nvPr/>
                    </p:nvSpPr>
                    <p:spPr>
                      <a:xfrm>
                        <a:off x="675932" y="2684638"/>
                        <a:ext cx="1084182" cy="33855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𝑪</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D11D620B-3A78-712B-8729-7166CDECAAE4}"/>
                          </a:ext>
                        </a:extLst>
                      </p:cNvPr>
                      <p:cNvSpPr txBox="1">
                        <a:spLocks noRot="1" noChangeAspect="1" noMove="1" noResize="1" noEditPoints="1" noAdjustHandles="1" noChangeArrowheads="1" noChangeShapeType="1" noTextEdit="1"/>
                      </p:cNvSpPr>
                      <p:nvPr/>
                    </p:nvSpPr>
                    <p:spPr>
                      <a:xfrm>
                        <a:off x="675932" y="2684638"/>
                        <a:ext cx="1084182" cy="338553"/>
                      </a:xfrm>
                      <a:prstGeom prst="rect">
                        <a:avLst/>
                      </a:prstGeom>
                      <a:blipFill>
                        <a:blip r:embed="rId2"/>
                        <a:stretch>
                          <a:fillRect b="-36842"/>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1CAEF2F1-AF0F-EA10-5193-6D5CD24BD9B6}"/>
                    </a:ext>
                  </a:extLst>
                </p:cNvPr>
                <p:cNvSpPr/>
                <p:nvPr/>
              </p:nvSpPr>
              <p:spPr>
                <a:xfrm>
                  <a:off x="2160000" y="247313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B4A7B7F4-58A9-DA41-520B-4F4B2CFB6A9D}"/>
                    </a:ext>
                  </a:extLst>
                </p:cNvPr>
                <p:cNvSpPr/>
                <p:nvPr/>
              </p:nvSpPr>
              <p:spPr>
                <a:xfrm>
                  <a:off x="2160000" y="300011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07C88AF0-F948-C05E-B672-8A3ED35D9969}"/>
                        </a:ext>
                      </a:extLst>
                    </p:cNvPr>
                    <p:cNvSpPr txBox="1"/>
                    <p:nvPr/>
                  </p:nvSpPr>
                  <p:spPr>
                    <a:xfrm>
                      <a:off x="2042977" y="2967105"/>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13</m:t>
                                </m:r>
                              </m:sub>
                            </m:sSub>
                          </m:oMath>
                        </m:oMathPara>
                      </a14:m>
                      <a:endParaRPr lang="en-US" sz="1100" dirty="0">
                        <a:solidFill>
                          <a:schemeClr val="tx1"/>
                        </a:solidFill>
                      </a:endParaRPr>
                    </a:p>
                  </p:txBody>
                </p:sp>
              </mc:Choice>
              <mc:Fallback xmlns="">
                <p:sp>
                  <p:nvSpPr>
                    <p:cNvPr id="82" name="Textfeld 81">
                      <a:extLst>
                        <a:ext uri="{FF2B5EF4-FFF2-40B4-BE49-F238E27FC236}">
                          <a16:creationId xmlns:a16="http://schemas.microsoft.com/office/drawing/2014/main" id="{07C88AF0-F948-C05E-B672-8A3ED35D9969}"/>
                        </a:ext>
                      </a:extLst>
                    </p:cNvPr>
                    <p:cNvSpPr txBox="1">
                      <a:spLocks noRot="1" noChangeAspect="1" noMove="1" noResize="1" noEditPoints="1" noAdjustHandles="1" noChangeArrowheads="1" noChangeShapeType="1" noTextEdit="1"/>
                    </p:cNvSpPr>
                    <p:nvPr/>
                  </p:nvSpPr>
                  <p:spPr>
                    <a:xfrm>
                      <a:off x="2042977" y="2967105"/>
                      <a:ext cx="699941" cy="338554"/>
                    </a:xfrm>
                    <a:prstGeom prst="rect">
                      <a:avLst/>
                    </a:prstGeom>
                    <a:blipFill>
                      <a:blip r:embed="rId3"/>
                      <a:stretch>
                        <a:fillRect b="-3704"/>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8CB17786-7CB2-B56E-FE71-FBD2EF83B457}"/>
                    </a:ext>
                  </a:extLst>
                </p:cNvPr>
                <p:cNvSpPr/>
                <p:nvPr/>
              </p:nvSpPr>
              <p:spPr>
                <a:xfrm>
                  <a:off x="2160000" y="35468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5" name="Textfeld 84">
                  <a:extLst>
                    <a:ext uri="{FF2B5EF4-FFF2-40B4-BE49-F238E27FC236}">
                      <a16:creationId xmlns:a16="http://schemas.microsoft.com/office/drawing/2014/main" id="{A15FA688-8274-A3FE-A168-0A22C49DA682}"/>
                    </a:ext>
                  </a:extLst>
                </p:cNvPr>
                <p:cNvSpPr txBox="1"/>
                <p:nvPr/>
              </p:nvSpPr>
              <p:spPr>
                <a:xfrm>
                  <a:off x="2160000" y="3546808"/>
                  <a:ext cx="699941" cy="261610"/>
                </a:xfrm>
                <a:prstGeom prst="rect">
                  <a:avLst/>
                </a:prstGeom>
                <a:noFill/>
              </p:spPr>
              <p:txBody>
                <a:bodyPr wrap="square">
                  <a:spAutoFit/>
                </a:bodyPr>
                <a:lstStyle/>
                <a:p>
                  <a:pPr algn="ctr"/>
                  <a:endParaRPr lang="en-US" sz="1100" b="1" dirty="0">
                    <a:solidFill>
                      <a:schemeClr val="tx1"/>
                    </a:solidFill>
                  </a:endParaRPr>
                </a:p>
              </p:txBody>
            </p:sp>
            <p:sp>
              <p:nvSpPr>
                <p:cNvPr id="87" name="Oval 86">
                  <a:extLst>
                    <a:ext uri="{FF2B5EF4-FFF2-40B4-BE49-F238E27FC236}">
                      <a16:creationId xmlns:a16="http://schemas.microsoft.com/office/drawing/2014/main" id="{DCF398AF-B6ED-DA5C-D42C-5480698372E2}"/>
                    </a:ext>
                  </a:extLst>
                </p:cNvPr>
                <p:cNvSpPr/>
                <p:nvPr/>
              </p:nvSpPr>
              <p:spPr>
                <a:xfrm>
                  <a:off x="2160000" y="19649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522844B0-9638-4CFD-F1CA-F559FDFF3BCD}"/>
                        </a:ext>
                      </a:extLst>
                    </p:cNvPr>
                    <p:cNvSpPr txBox="1"/>
                    <p:nvPr/>
                  </p:nvSpPr>
                  <p:spPr>
                    <a:xfrm>
                      <a:off x="2027169" y="1956220"/>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11</m:t>
                                </m:r>
                              </m:sub>
                            </m:sSub>
                          </m:oMath>
                        </m:oMathPara>
                      </a14:m>
                      <a:endParaRPr lang="en-US" sz="1100" b="1" dirty="0">
                        <a:solidFill>
                          <a:schemeClr val="tx1"/>
                        </a:solidFill>
                      </a:endParaRPr>
                    </a:p>
                  </p:txBody>
                </p:sp>
              </mc:Choice>
              <mc:Fallback xmlns="">
                <p:sp>
                  <p:nvSpPr>
                    <p:cNvPr id="88" name="Textfeld 87">
                      <a:extLst>
                        <a:ext uri="{FF2B5EF4-FFF2-40B4-BE49-F238E27FC236}">
                          <a16:creationId xmlns:a16="http://schemas.microsoft.com/office/drawing/2014/main" id="{522844B0-9638-4CFD-F1CA-F559FDFF3BCD}"/>
                        </a:ext>
                      </a:extLst>
                    </p:cNvPr>
                    <p:cNvSpPr txBox="1">
                      <a:spLocks noRot="1" noChangeAspect="1" noMove="1" noResize="1" noEditPoints="1" noAdjustHandles="1" noChangeArrowheads="1" noChangeShapeType="1" noTextEdit="1"/>
                    </p:cNvSpPr>
                    <p:nvPr/>
                  </p:nvSpPr>
                  <p:spPr>
                    <a:xfrm>
                      <a:off x="2027169" y="1956220"/>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4D7F0E2F-A773-D579-80CD-2BEB6D98C567}"/>
                    </a:ext>
                  </a:extLst>
                </p:cNvPr>
                <p:cNvSpPr/>
                <p:nvPr/>
              </p:nvSpPr>
              <p:spPr>
                <a:xfrm>
                  <a:off x="2160000" y="411938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90" name="Oval 89">
                  <a:extLst>
                    <a:ext uri="{FF2B5EF4-FFF2-40B4-BE49-F238E27FC236}">
                      <a16:creationId xmlns:a16="http://schemas.microsoft.com/office/drawing/2014/main" id="{CFED99C0-0A0E-D22C-6F01-6DF4861816E7}"/>
                    </a:ext>
                  </a:extLst>
                </p:cNvPr>
                <p:cNvSpPr/>
                <p:nvPr/>
              </p:nvSpPr>
              <p:spPr>
                <a:xfrm>
                  <a:off x="2160000" y="4675003"/>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8CE2C685-1E01-5C2A-2057-7847A006353D}"/>
                        </a:ext>
                      </a:extLst>
                    </p:cNvPr>
                    <p:cNvSpPr txBox="1"/>
                    <p:nvPr/>
                  </p:nvSpPr>
                  <p:spPr>
                    <a:xfrm>
                      <a:off x="2042977" y="352864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22</m:t>
                                </m:r>
                              </m:sub>
                            </m:sSub>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8CE2C685-1E01-5C2A-2057-7847A006353D}"/>
                        </a:ext>
                      </a:extLst>
                    </p:cNvPr>
                    <p:cNvSpPr txBox="1">
                      <a:spLocks noRot="1" noChangeAspect="1" noMove="1" noResize="1" noEditPoints="1" noAdjustHandles="1" noChangeArrowheads="1" noChangeShapeType="1" noTextEdit="1"/>
                    </p:cNvSpPr>
                    <p:nvPr/>
                  </p:nvSpPr>
                  <p:spPr>
                    <a:xfrm>
                      <a:off x="2042977" y="3528641"/>
                      <a:ext cx="699941" cy="338554"/>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8417FE60-823F-26AD-C145-C0AB999E6B68}"/>
                        </a:ext>
                      </a:extLst>
                    </p:cNvPr>
                    <p:cNvSpPr txBox="1"/>
                    <p:nvPr/>
                  </p:nvSpPr>
                  <p:spPr>
                    <a:xfrm>
                      <a:off x="2027169" y="4108344"/>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23</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8417FE60-823F-26AD-C145-C0AB999E6B68}"/>
                        </a:ext>
                      </a:extLst>
                    </p:cNvPr>
                    <p:cNvSpPr txBox="1">
                      <a:spLocks noRot="1" noChangeAspect="1" noMove="1" noResize="1" noEditPoints="1" noAdjustHandles="1" noChangeArrowheads="1" noChangeShapeType="1" noTextEdit="1"/>
                    </p:cNvSpPr>
                    <p:nvPr/>
                  </p:nvSpPr>
                  <p:spPr>
                    <a:xfrm>
                      <a:off x="2027169" y="4108344"/>
                      <a:ext cx="699941" cy="338554"/>
                    </a:xfrm>
                    <a:prstGeom prst="rect">
                      <a:avLst/>
                    </a:prstGeom>
                    <a:blipFill>
                      <a:blip r:embed="rId6"/>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feld 92">
                      <a:extLst>
                        <a:ext uri="{FF2B5EF4-FFF2-40B4-BE49-F238E27FC236}">
                          <a16:creationId xmlns:a16="http://schemas.microsoft.com/office/drawing/2014/main" id="{3AB7F8EA-8EC4-8B17-3B1D-5C85FEFFD825}"/>
                        </a:ext>
                      </a:extLst>
                    </p:cNvPr>
                    <p:cNvSpPr txBox="1"/>
                    <p:nvPr/>
                  </p:nvSpPr>
                  <p:spPr>
                    <a:xfrm>
                      <a:off x="2042977" y="466031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33</m:t>
                                </m:r>
                              </m:sub>
                            </m:sSub>
                          </m:oMath>
                        </m:oMathPara>
                      </a14:m>
                      <a:endParaRPr lang="en-US" sz="1100" dirty="0">
                        <a:solidFill>
                          <a:schemeClr val="tx1"/>
                        </a:solidFill>
                      </a:endParaRPr>
                    </a:p>
                  </p:txBody>
                </p:sp>
              </mc:Choice>
              <mc:Fallback xmlns="">
                <p:sp>
                  <p:nvSpPr>
                    <p:cNvPr id="93" name="Textfeld 92">
                      <a:extLst>
                        <a:ext uri="{FF2B5EF4-FFF2-40B4-BE49-F238E27FC236}">
                          <a16:creationId xmlns:a16="http://schemas.microsoft.com/office/drawing/2014/main" id="{3AB7F8EA-8EC4-8B17-3B1D-5C85FEFFD825}"/>
                        </a:ext>
                      </a:extLst>
                    </p:cNvPr>
                    <p:cNvSpPr txBox="1">
                      <a:spLocks noRot="1" noChangeAspect="1" noMove="1" noResize="1" noEditPoints="1" noAdjustHandles="1" noChangeArrowheads="1" noChangeShapeType="1" noTextEdit="1"/>
                    </p:cNvSpPr>
                    <p:nvPr/>
                  </p:nvSpPr>
                  <p:spPr>
                    <a:xfrm>
                      <a:off x="2042977" y="4660311"/>
                      <a:ext cx="699941" cy="338554"/>
                    </a:xfrm>
                    <a:prstGeom prst="rect">
                      <a:avLst/>
                    </a:prstGeom>
                    <a:blipFill>
                      <a:blip r:embed="rId7"/>
                      <a:stretch>
                        <a:fillRect/>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F9DE6AC8-4D76-F1BE-BB35-0722FE0260BC}"/>
                    </a:ext>
                  </a:extLst>
                </p:cNvPr>
                <p:cNvCxnSpPr>
                  <a:cxnSpLocks/>
                </p:cNvCxnSpPr>
                <p:nvPr/>
              </p:nvCxnSpPr>
              <p:spPr>
                <a:xfrm flipV="1">
                  <a:off x="1311692" y="2166354"/>
                  <a:ext cx="876254" cy="1278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0DB0BB82-D7C7-4A3F-4B7D-D13200013D0B}"/>
                    </a:ext>
                  </a:extLst>
                </p:cNvPr>
                <p:cNvCxnSpPr>
                  <a:cxnSpLocks/>
                </p:cNvCxnSpPr>
                <p:nvPr/>
              </p:nvCxnSpPr>
              <p:spPr>
                <a:xfrm flipV="1">
                  <a:off x="1295621" y="2699537"/>
                  <a:ext cx="870042" cy="764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CED8F73C-1668-07DB-DBDB-56544D9D257C}"/>
                    </a:ext>
                  </a:extLst>
                </p:cNvPr>
                <p:cNvCxnSpPr>
                  <a:cxnSpLocks/>
                </p:cNvCxnSpPr>
                <p:nvPr/>
              </p:nvCxnSpPr>
              <p:spPr>
                <a:xfrm flipV="1">
                  <a:off x="1307843" y="3221294"/>
                  <a:ext cx="859309" cy="22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B6B6DF01-6414-27A8-F65A-6B2EA29EF42D}"/>
                    </a:ext>
                  </a:extLst>
                </p:cNvPr>
                <p:cNvCxnSpPr>
                  <a:cxnSpLocks/>
                </p:cNvCxnSpPr>
                <p:nvPr/>
              </p:nvCxnSpPr>
              <p:spPr>
                <a:xfrm>
                  <a:off x="1318106" y="3444902"/>
                  <a:ext cx="869840" cy="289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016D2FFF-268B-8A5A-4238-A9BA7E152125}"/>
                    </a:ext>
                  </a:extLst>
                </p:cNvPr>
                <p:cNvCxnSpPr>
                  <a:cxnSpLocks/>
                </p:cNvCxnSpPr>
                <p:nvPr/>
              </p:nvCxnSpPr>
              <p:spPr>
                <a:xfrm>
                  <a:off x="1332369" y="3474833"/>
                  <a:ext cx="846892" cy="824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Gerade Verbindung mit Pfeil 98">
                  <a:extLst>
                    <a:ext uri="{FF2B5EF4-FFF2-40B4-BE49-F238E27FC236}">
                      <a16:creationId xmlns:a16="http://schemas.microsoft.com/office/drawing/2014/main" id="{6C418798-6570-EB68-58DA-A7DA86AB3F22}"/>
                    </a:ext>
                  </a:extLst>
                </p:cNvPr>
                <p:cNvCxnSpPr>
                  <a:cxnSpLocks/>
                </p:cNvCxnSpPr>
                <p:nvPr/>
              </p:nvCxnSpPr>
              <p:spPr>
                <a:xfrm>
                  <a:off x="1311692" y="3458813"/>
                  <a:ext cx="876254" cy="131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89795E3D-3BF6-B5F9-B313-6C153E38E41F}"/>
                        </a:ext>
                      </a:extLst>
                    </p:cNvPr>
                    <p:cNvSpPr txBox="1"/>
                    <p:nvPr/>
                  </p:nvSpPr>
                  <p:spPr>
                    <a:xfrm>
                      <a:off x="2046449" y="2449891"/>
                      <a:ext cx="699941" cy="3384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12</m:t>
                                </m:r>
                              </m:sub>
                            </m:sSub>
                          </m:oMath>
                        </m:oMathPara>
                      </a14:m>
                      <a:endParaRPr lang="en-US" sz="1600" b="1" dirty="0">
                        <a:solidFill>
                          <a:schemeClr val="tx1"/>
                        </a:solidFill>
                      </a:endParaRPr>
                    </a:p>
                  </p:txBody>
                </p:sp>
              </mc:Choice>
              <mc:Fallback xmlns="">
                <p:sp>
                  <p:nvSpPr>
                    <p:cNvPr id="79" name="Textfeld 78">
                      <a:extLst>
                        <a:ext uri="{FF2B5EF4-FFF2-40B4-BE49-F238E27FC236}">
                          <a16:creationId xmlns:a16="http://schemas.microsoft.com/office/drawing/2014/main" id="{89795E3D-3BF6-B5F9-B313-6C153E38E41F}"/>
                        </a:ext>
                      </a:extLst>
                    </p:cNvPr>
                    <p:cNvSpPr txBox="1">
                      <a:spLocks noRot="1" noChangeAspect="1" noMove="1" noResize="1" noEditPoints="1" noAdjustHandles="1" noChangeArrowheads="1" noChangeShapeType="1" noTextEdit="1"/>
                    </p:cNvSpPr>
                    <p:nvPr/>
                  </p:nvSpPr>
                  <p:spPr>
                    <a:xfrm>
                      <a:off x="2046449" y="2449891"/>
                      <a:ext cx="699941" cy="338400"/>
                    </a:xfrm>
                    <a:prstGeom prst="rect">
                      <a:avLst/>
                    </a:prstGeom>
                    <a:blipFill>
                      <a:blip r:embed="rId8"/>
                      <a:stretch>
                        <a:fillRect/>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9BA62E03-D3C3-6860-0E2F-4517D6B6D0CD}"/>
                  </a:ext>
                </a:extLst>
              </p:cNvPr>
              <p:cNvSpPr/>
              <p:nvPr/>
            </p:nvSpPr>
            <p:spPr>
              <a:xfrm>
                <a:off x="1726617" y="5445370"/>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inputs</a:t>
                </a:r>
              </a:p>
            </p:txBody>
          </p:sp>
          <p:sp>
            <p:nvSpPr>
              <p:cNvPr id="131" name="Textfeld 130">
                <a:extLst>
                  <a:ext uri="{FF2B5EF4-FFF2-40B4-BE49-F238E27FC236}">
                    <a16:creationId xmlns:a16="http://schemas.microsoft.com/office/drawing/2014/main" id="{608A79EF-81E3-4E5A-A128-8F3E3CBDC9DC}"/>
                  </a:ext>
                </a:extLst>
              </p:cNvPr>
              <p:cNvSpPr txBox="1"/>
              <p:nvPr/>
            </p:nvSpPr>
            <p:spPr>
              <a:xfrm>
                <a:off x="3249645" y="2690000"/>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2108BF9D-303F-B497-15FD-AF10583041BE}"/>
                  </a:ext>
                </a:extLst>
              </p:cNvPr>
              <p:cNvSpPr txBox="1"/>
              <p:nvPr/>
            </p:nvSpPr>
            <p:spPr>
              <a:xfrm>
                <a:off x="3242864" y="3076632"/>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F97BA7EF-5967-A65A-7D49-836F406791A1}"/>
                  </a:ext>
                </a:extLst>
              </p:cNvPr>
              <p:cNvSpPr txBox="1"/>
              <p:nvPr/>
            </p:nvSpPr>
            <p:spPr>
              <a:xfrm>
                <a:off x="3246209" y="3887806"/>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DABA1977-8B7F-2641-C4D5-7CBA3AD0AADD}"/>
                  </a:ext>
                </a:extLst>
              </p:cNvPr>
              <p:cNvSpPr txBox="1"/>
              <p:nvPr/>
            </p:nvSpPr>
            <p:spPr>
              <a:xfrm>
                <a:off x="4654007" y="2699537"/>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FB2981A8-AA2D-D908-985B-FCCCDD9C2D7B}"/>
                  </a:ext>
                </a:extLst>
              </p:cNvPr>
              <p:cNvSpPr txBox="1"/>
              <p:nvPr/>
            </p:nvSpPr>
            <p:spPr>
              <a:xfrm>
                <a:off x="4648729" y="3086169"/>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09A5C1D5-9B55-4873-8320-8E1405737960}"/>
                  </a:ext>
                </a:extLst>
              </p:cNvPr>
              <p:cNvSpPr txBox="1"/>
              <p:nvPr/>
            </p:nvSpPr>
            <p:spPr>
              <a:xfrm>
                <a:off x="4628305" y="3887423"/>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8C64C51E-FDE0-F56D-F2C7-2CCD82C75C43}"/>
                  </a:ext>
                </a:extLst>
              </p:cNvPr>
              <p:cNvCxnSpPr>
                <a:cxnSpLocks/>
                <a:endCxn id="30" idx="2"/>
              </p:cNvCxnSpPr>
              <p:nvPr/>
            </p:nvCxnSpPr>
            <p:spPr>
              <a:xfrm>
                <a:off x="5041105" y="2883492"/>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9D1D1A8A-4114-E2EC-FBD7-D1300CAD2080}"/>
                  </a:ext>
                </a:extLst>
              </p:cNvPr>
              <p:cNvCxnSpPr>
                <a:cxnSpLocks/>
                <a:endCxn id="30" idx="2"/>
              </p:cNvCxnSpPr>
              <p:nvPr/>
            </p:nvCxnSpPr>
            <p:spPr>
              <a:xfrm>
                <a:off x="5041105" y="3270744"/>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48BDFF76-54F6-4545-DAC3-3C8DB3CFF153}"/>
                  </a:ext>
                </a:extLst>
              </p:cNvPr>
              <p:cNvCxnSpPr>
                <a:cxnSpLocks/>
                <a:endCxn id="30" idx="2"/>
              </p:cNvCxnSpPr>
              <p:nvPr/>
            </p:nvCxnSpPr>
            <p:spPr>
              <a:xfrm flipV="1">
                <a:off x="5041105" y="3350893"/>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D70A0011-3B78-3AC6-4E5A-081EFB8994F6}"/>
                  </a:ext>
                </a:extLst>
              </p:cNvPr>
              <p:cNvSpPr/>
              <p:nvPr/>
            </p:nvSpPr>
            <p:spPr>
              <a:xfrm>
                <a:off x="1884436" y="1876690"/>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bgerundetes Rechteck 146">
                <a:extLst>
                  <a:ext uri="{FF2B5EF4-FFF2-40B4-BE49-F238E27FC236}">
                    <a16:creationId xmlns:a16="http://schemas.microsoft.com/office/drawing/2014/main" id="{435D637D-62AF-C850-0418-60083B277CB1}"/>
                  </a:ext>
                </a:extLst>
              </p:cNvPr>
              <p:cNvSpPr/>
              <p:nvPr/>
            </p:nvSpPr>
            <p:spPr>
              <a:xfrm>
                <a:off x="6023352" y="1860957"/>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BCC81F2E-1366-4B01-1A18-B25114FD03E8}"/>
                      </a:ext>
                    </a:extLst>
                  </p:cNvPr>
                  <p:cNvSpPr txBox="1"/>
                  <p:nvPr/>
                </p:nvSpPr>
                <p:spPr>
                  <a:xfrm>
                    <a:off x="6113852" y="3181616"/>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𝑷</m:t>
                          </m:r>
                        </m:oMath>
                      </m:oMathPara>
                    </a14:m>
                    <a:endParaRPr lang="en-US" sz="1600" b="1" dirty="0"/>
                  </a:p>
                </p:txBody>
              </p:sp>
            </mc:Choice>
            <mc:Fallback xmlns="">
              <p:sp>
                <p:nvSpPr>
                  <p:cNvPr id="148" name="Textfeld 147">
                    <a:extLst>
                      <a:ext uri="{FF2B5EF4-FFF2-40B4-BE49-F238E27FC236}">
                        <a16:creationId xmlns:a16="http://schemas.microsoft.com/office/drawing/2014/main" id="{BCC81F2E-1366-4B01-1A18-B25114FD03E8}"/>
                      </a:ext>
                    </a:extLst>
                  </p:cNvPr>
                  <p:cNvSpPr txBox="1">
                    <a:spLocks noRot="1" noChangeAspect="1" noMove="1" noResize="1" noEditPoints="1" noAdjustHandles="1" noChangeArrowheads="1" noChangeShapeType="1" noTextEdit="1"/>
                  </p:cNvSpPr>
                  <p:nvPr/>
                </p:nvSpPr>
                <p:spPr>
                  <a:xfrm>
                    <a:off x="6113852" y="3181616"/>
                    <a:ext cx="743570" cy="338554"/>
                  </a:xfrm>
                  <a:prstGeom prst="rect">
                    <a:avLst/>
                  </a:prstGeom>
                  <a:blipFill>
                    <a:blip r:embed="rId9"/>
                    <a:stretch>
                      <a:fillRect/>
                    </a:stretch>
                  </a:blipFill>
                </p:spPr>
                <p:txBody>
                  <a:bodyPr/>
                  <a:lstStyle/>
                  <a:p>
                    <a:r>
                      <a:rPr lang="en-US">
                        <a:noFill/>
                      </a:rPr>
                      <a:t> </a:t>
                    </a:r>
                  </a:p>
                </p:txBody>
              </p:sp>
            </mc:Fallback>
          </mc:AlternateContent>
        </p:grpSp>
        <p:cxnSp>
          <p:nvCxnSpPr>
            <p:cNvPr id="150" name="Gerade Verbindung mit Pfeil 149">
              <a:extLst>
                <a:ext uri="{FF2B5EF4-FFF2-40B4-BE49-F238E27FC236}">
                  <a16:creationId xmlns:a16="http://schemas.microsoft.com/office/drawing/2014/main" id="{EC7F6FDD-AC54-565D-AC0F-FA62F8A02E67}"/>
                </a:ext>
              </a:extLst>
            </p:cNvPr>
            <p:cNvCxnSpPr>
              <a:cxnSpLocks/>
              <a:endCxn id="131" idx="1"/>
            </p:cNvCxnSpPr>
            <p:nvPr/>
          </p:nvCxnSpPr>
          <p:spPr>
            <a:xfrm>
              <a:off x="3489280" y="2288915"/>
              <a:ext cx="729645" cy="692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FE3E5573-B72D-270B-26DA-ED73FFA45BE2}"/>
                </a:ext>
              </a:extLst>
            </p:cNvPr>
            <p:cNvCxnSpPr>
              <a:cxnSpLocks/>
              <a:endCxn id="132" idx="1"/>
            </p:cNvCxnSpPr>
            <p:nvPr/>
          </p:nvCxnSpPr>
          <p:spPr>
            <a:xfrm>
              <a:off x="3489280" y="2288915"/>
              <a:ext cx="722864" cy="1079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A1A56F23-CC6F-0239-4687-358BFAEE195C}"/>
                </a:ext>
              </a:extLst>
            </p:cNvPr>
            <p:cNvCxnSpPr>
              <a:cxnSpLocks/>
              <a:endCxn id="133" idx="1"/>
            </p:cNvCxnSpPr>
            <p:nvPr/>
          </p:nvCxnSpPr>
          <p:spPr>
            <a:xfrm>
              <a:off x="3489280" y="2288915"/>
              <a:ext cx="726209" cy="1890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B7585F78-E235-2FB7-DE5A-8F3B56AC70D6}"/>
                </a:ext>
              </a:extLst>
            </p:cNvPr>
            <p:cNvCxnSpPr>
              <a:cxnSpLocks/>
              <a:endCxn id="131" idx="1"/>
            </p:cNvCxnSpPr>
            <p:nvPr/>
          </p:nvCxnSpPr>
          <p:spPr>
            <a:xfrm>
              <a:off x="3489280" y="2843695"/>
              <a:ext cx="729645" cy="13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55D470BE-DA5C-30EB-86E3-EAA7D378BD18}"/>
                </a:ext>
              </a:extLst>
            </p:cNvPr>
            <p:cNvCxnSpPr>
              <a:cxnSpLocks/>
              <a:endCxn id="132" idx="1"/>
            </p:cNvCxnSpPr>
            <p:nvPr/>
          </p:nvCxnSpPr>
          <p:spPr>
            <a:xfrm>
              <a:off x="3489280" y="2812561"/>
              <a:ext cx="722864" cy="555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BEB7C02A-0045-13BA-4427-F6DF021A2797}"/>
                </a:ext>
              </a:extLst>
            </p:cNvPr>
            <p:cNvCxnSpPr>
              <a:cxnSpLocks/>
              <a:endCxn id="133" idx="1"/>
            </p:cNvCxnSpPr>
            <p:nvPr/>
          </p:nvCxnSpPr>
          <p:spPr>
            <a:xfrm>
              <a:off x="3489280" y="2812561"/>
              <a:ext cx="726209" cy="13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C8FD812B-8A3E-3E17-11C2-4CA2630D3D53}"/>
                </a:ext>
              </a:extLst>
            </p:cNvPr>
            <p:cNvCxnSpPr>
              <a:cxnSpLocks/>
              <a:endCxn id="131" idx="1"/>
            </p:cNvCxnSpPr>
            <p:nvPr/>
          </p:nvCxnSpPr>
          <p:spPr>
            <a:xfrm flipV="1">
              <a:off x="3489280" y="2981838"/>
              <a:ext cx="729645" cy="32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A20E579C-31A8-3620-4748-3E6E1812E4E5}"/>
                </a:ext>
              </a:extLst>
            </p:cNvPr>
            <p:cNvCxnSpPr>
              <a:cxnSpLocks/>
              <a:endCxn id="133" idx="1"/>
            </p:cNvCxnSpPr>
            <p:nvPr/>
          </p:nvCxnSpPr>
          <p:spPr>
            <a:xfrm>
              <a:off x="3489280" y="3293454"/>
              <a:ext cx="726209" cy="886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A375D95D-1343-EDB1-6FED-A350E80AF11B}"/>
                </a:ext>
              </a:extLst>
            </p:cNvPr>
            <p:cNvCxnSpPr>
              <a:cxnSpLocks/>
              <a:endCxn id="132" idx="1"/>
            </p:cNvCxnSpPr>
            <p:nvPr/>
          </p:nvCxnSpPr>
          <p:spPr>
            <a:xfrm>
              <a:off x="3489280" y="3244432"/>
              <a:ext cx="722864" cy="1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A823AF56-4922-7046-AFD8-E3355F70FE38}"/>
                </a:ext>
              </a:extLst>
            </p:cNvPr>
            <p:cNvCxnSpPr>
              <a:cxnSpLocks/>
              <a:endCxn id="132" idx="1"/>
            </p:cNvCxnSpPr>
            <p:nvPr/>
          </p:nvCxnSpPr>
          <p:spPr>
            <a:xfrm flipV="1">
              <a:off x="3489280" y="3368470"/>
              <a:ext cx="722864" cy="488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8F518CDE-8D17-3821-6222-63711E6317E2}"/>
                </a:ext>
              </a:extLst>
            </p:cNvPr>
            <p:cNvCxnSpPr>
              <a:cxnSpLocks/>
              <a:endCxn id="131" idx="1"/>
            </p:cNvCxnSpPr>
            <p:nvPr/>
          </p:nvCxnSpPr>
          <p:spPr>
            <a:xfrm flipV="1">
              <a:off x="3489280" y="2981838"/>
              <a:ext cx="729645" cy="875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9A75E01D-7566-F4BD-44B4-D973567E98B7}"/>
                </a:ext>
              </a:extLst>
            </p:cNvPr>
            <p:cNvCxnSpPr>
              <a:cxnSpLocks/>
              <a:endCxn id="133" idx="1"/>
            </p:cNvCxnSpPr>
            <p:nvPr/>
          </p:nvCxnSpPr>
          <p:spPr>
            <a:xfrm>
              <a:off x="3489280" y="3856925"/>
              <a:ext cx="726209" cy="322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C5C952B4-646F-44C3-E1D4-B48A828BEAA2}"/>
                </a:ext>
              </a:extLst>
            </p:cNvPr>
            <p:cNvCxnSpPr>
              <a:cxnSpLocks/>
              <a:endCxn id="133" idx="1"/>
            </p:cNvCxnSpPr>
            <p:nvPr/>
          </p:nvCxnSpPr>
          <p:spPr>
            <a:xfrm flipV="1">
              <a:off x="3489280" y="4179644"/>
              <a:ext cx="726209" cy="194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628C4EF9-D496-57D1-52DE-D94066FD1119}"/>
                </a:ext>
              </a:extLst>
            </p:cNvPr>
            <p:cNvCxnSpPr>
              <a:cxnSpLocks/>
              <a:endCxn id="132" idx="1"/>
            </p:cNvCxnSpPr>
            <p:nvPr/>
          </p:nvCxnSpPr>
          <p:spPr>
            <a:xfrm flipV="1">
              <a:off x="3489280" y="3368470"/>
              <a:ext cx="722864" cy="100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A630CC5-916C-8673-2FC8-778043E468C5}"/>
                </a:ext>
              </a:extLst>
            </p:cNvPr>
            <p:cNvCxnSpPr>
              <a:cxnSpLocks/>
              <a:endCxn id="131" idx="1"/>
            </p:cNvCxnSpPr>
            <p:nvPr/>
          </p:nvCxnSpPr>
          <p:spPr>
            <a:xfrm flipV="1">
              <a:off x="3489280" y="2981838"/>
              <a:ext cx="729645" cy="1392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Gerade Verbindung mit Pfeil 224">
              <a:extLst>
                <a:ext uri="{FF2B5EF4-FFF2-40B4-BE49-F238E27FC236}">
                  <a16:creationId xmlns:a16="http://schemas.microsoft.com/office/drawing/2014/main" id="{7F482632-8EBE-5F41-A9FC-FBA06983DDA4}"/>
                </a:ext>
              </a:extLst>
            </p:cNvPr>
            <p:cNvCxnSpPr>
              <a:cxnSpLocks/>
              <a:endCxn id="131" idx="1"/>
            </p:cNvCxnSpPr>
            <p:nvPr/>
          </p:nvCxnSpPr>
          <p:spPr>
            <a:xfrm flipV="1">
              <a:off x="3489280" y="2981838"/>
              <a:ext cx="729645" cy="188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8FEAAB1A-F37C-8154-5886-E0D6869651BF}"/>
                </a:ext>
              </a:extLst>
            </p:cNvPr>
            <p:cNvCxnSpPr>
              <a:cxnSpLocks/>
              <a:endCxn id="132" idx="1"/>
            </p:cNvCxnSpPr>
            <p:nvPr/>
          </p:nvCxnSpPr>
          <p:spPr>
            <a:xfrm flipV="1">
              <a:off x="3489280" y="3368470"/>
              <a:ext cx="722864" cy="150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85D7A0DC-6994-67FE-496C-B5E60D29079F}"/>
                </a:ext>
              </a:extLst>
            </p:cNvPr>
            <p:cNvCxnSpPr>
              <a:cxnSpLocks/>
              <a:endCxn id="133" idx="1"/>
            </p:cNvCxnSpPr>
            <p:nvPr/>
          </p:nvCxnSpPr>
          <p:spPr>
            <a:xfrm flipV="1">
              <a:off x="3489280" y="4179644"/>
              <a:ext cx="726209" cy="689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7741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65EFCD-88B4-715D-6737-CE7F61D244E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998DAC-88EE-1EC5-63FD-08B115204A87}"/>
              </a:ext>
            </a:extLst>
          </p:cNvPr>
          <p:cNvSpPr>
            <a:spLocks noGrp="1"/>
          </p:cNvSpPr>
          <p:nvPr>
            <p:ph type="title"/>
          </p:nvPr>
        </p:nvSpPr>
        <p:spPr>
          <a:xfrm>
            <a:off x="360000" y="736682"/>
            <a:ext cx="11136000" cy="1080000"/>
          </a:xfrm>
        </p:spPr>
        <p:txBody>
          <a:bodyPr anchor="t">
            <a:normAutofit/>
          </a:bodyPr>
          <a:lstStyle/>
          <a:p>
            <a:r>
              <a:rPr lang="en-US" sz="3200" dirty="0"/>
              <a:t>Invariant-based model – </a:t>
            </a:r>
            <a:br>
              <a:rPr lang="en-US" sz="3200" dirty="0"/>
            </a:br>
            <a:r>
              <a:rPr lang="en-US" sz="3200" dirty="0"/>
              <a:t>Model for cubic anisotropy metamaterial </a:t>
            </a:r>
          </a:p>
        </p:txBody>
      </p:sp>
      <p:sp>
        <p:nvSpPr>
          <p:cNvPr id="4" name="Datumsplatzhalter 3">
            <a:extLst>
              <a:ext uri="{FF2B5EF4-FFF2-40B4-BE49-F238E27FC236}">
                <a16:creationId xmlns:a16="http://schemas.microsoft.com/office/drawing/2014/main" id="{AA227A58-7256-7F68-E1A1-E972A2A0F4FF}"/>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2131CADF-3D1E-5E51-14D7-5AF5FBD0135C}"/>
              </a:ext>
            </a:extLst>
          </p:cNvPr>
          <p:cNvSpPr>
            <a:spLocks noGrp="1"/>
          </p:cNvSpPr>
          <p:nvPr>
            <p:ph type="ftr" sz="quarter" idx="11"/>
          </p:nvPr>
        </p:nvSpPr>
        <p:spPr/>
        <p:txBody>
          <a:bodyPr/>
          <a:lstStyle/>
          <a:p>
            <a:r>
              <a:rPr lang="de-DE" sz="1000"/>
              <a:t>Tutorial | Hyperelasticity | Task 2</a:t>
            </a:r>
            <a:endParaRPr lang="de-DE" sz="1000" dirty="0"/>
          </a:p>
        </p:txBody>
      </p:sp>
      <p:sp>
        <p:nvSpPr>
          <p:cNvPr id="6" name="Foliennummernplatzhalter 5">
            <a:extLst>
              <a:ext uri="{FF2B5EF4-FFF2-40B4-BE49-F238E27FC236}">
                <a16:creationId xmlns:a16="http://schemas.microsoft.com/office/drawing/2014/main" id="{834DE8DC-DA51-FC14-703F-FDAE0FF940AE}"/>
              </a:ext>
            </a:extLst>
          </p:cNvPr>
          <p:cNvSpPr>
            <a:spLocks noGrp="1"/>
          </p:cNvSpPr>
          <p:nvPr>
            <p:ph type="sldNum" sz="quarter" idx="12"/>
          </p:nvPr>
        </p:nvSpPr>
        <p:spPr/>
        <p:txBody>
          <a:bodyPr/>
          <a:lstStyle/>
          <a:p>
            <a:fld id="{DD2F4C09-65E4-4AD7-8D55-83CBD210ED85}" type="slidenum">
              <a:rPr lang="de-DE" smtClean="0"/>
              <a:pPr/>
              <a:t>25</a:t>
            </a:fld>
            <a:endParaRPr lang="de-DE" dirty="0"/>
          </a:p>
        </p:txBody>
      </p:sp>
      <p:grpSp>
        <p:nvGrpSpPr>
          <p:cNvPr id="13" name="Gruppieren 12">
            <a:extLst>
              <a:ext uri="{FF2B5EF4-FFF2-40B4-BE49-F238E27FC236}">
                <a16:creationId xmlns:a16="http://schemas.microsoft.com/office/drawing/2014/main" id="{6D9F32BC-810A-3D7D-CAF3-F925909288F4}"/>
              </a:ext>
            </a:extLst>
          </p:cNvPr>
          <p:cNvGrpSpPr/>
          <p:nvPr/>
        </p:nvGrpSpPr>
        <p:grpSpPr>
          <a:xfrm>
            <a:off x="1779259" y="1972186"/>
            <a:ext cx="7849156" cy="3914103"/>
            <a:chOff x="1779259" y="1972186"/>
            <a:chExt cx="7849156" cy="3914103"/>
          </a:xfrm>
        </p:grpSpPr>
        <p:grpSp>
          <p:nvGrpSpPr>
            <p:cNvPr id="236" name="Gruppieren 235">
              <a:extLst>
                <a:ext uri="{FF2B5EF4-FFF2-40B4-BE49-F238E27FC236}">
                  <a16:creationId xmlns:a16="http://schemas.microsoft.com/office/drawing/2014/main" id="{E0E016A8-A75B-090B-3EF1-F35DD843EFA6}"/>
                </a:ext>
              </a:extLst>
            </p:cNvPr>
            <p:cNvGrpSpPr/>
            <p:nvPr/>
          </p:nvGrpSpPr>
          <p:grpSpPr>
            <a:xfrm>
              <a:off x="1779259" y="1972186"/>
              <a:ext cx="6533509" cy="3914103"/>
              <a:chOff x="1779259" y="1972186"/>
              <a:chExt cx="6533509" cy="3914103"/>
            </a:xfrm>
          </p:grpSpPr>
          <p:grpSp>
            <p:nvGrpSpPr>
              <p:cNvPr id="149" name="Gruppieren 148">
                <a:extLst>
                  <a:ext uri="{FF2B5EF4-FFF2-40B4-BE49-F238E27FC236}">
                    <a16:creationId xmlns:a16="http://schemas.microsoft.com/office/drawing/2014/main" id="{29196B56-FB26-8B70-F78C-F1A173F08C5A}"/>
                  </a:ext>
                </a:extLst>
              </p:cNvPr>
              <p:cNvGrpSpPr/>
              <p:nvPr/>
            </p:nvGrpSpPr>
            <p:grpSpPr>
              <a:xfrm>
                <a:off x="1779259" y="1972186"/>
                <a:ext cx="6533509" cy="3914103"/>
                <a:chOff x="809979" y="1849625"/>
                <a:chExt cx="6533509" cy="3914103"/>
              </a:xfrm>
            </p:grpSpPr>
            <p:sp>
              <p:nvSpPr>
                <p:cNvPr id="8" name="Abgerundetes Rechteck 7">
                  <a:extLst>
                    <a:ext uri="{FF2B5EF4-FFF2-40B4-BE49-F238E27FC236}">
                      <a16:creationId xmlns:a16="http://schemas.microsoft.com/office/drawing/2014/main" id="{4A395DFD-B310-3BCD-6558-92EA9982033E}"/>
                    </a:ext>
                  </a:extLst>
                </p:cNvPr>
                <p:cNvSpPr/>
                <p:nvPr/>
              </p:nvSpPr>
              <p:spPr>
                <a:xfrm>
                  <a:off x="5617851" y="5445370"/>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scalar output </a:t>
                  </a:r>
                </a:p>
              </p:txBody>
            </p:sp>
            <p:sp>
              <p:nvSpPr>
                <p:cNvPr id="19" name="Oval 18">
                  <a:extLst>
                    <a:ext uri="{FF2B5EF4-FFF2-40B4-BE49-F238E27FC236}">
                      <a16:creationId xmlns:a16="http://schemas.microsoft.com/office/drawing/2014/main" id="{309FC455-CCDC-2274-4950-E346BF70EF1C}"/>
                    </a:ext>
                  </a:extLst>
                </p:cNvPr>
                <p:cNvSpPr/>
                <p:nvPr/>
              </p:nvSpPr>
              <p:spPr>
                <a:xfrm>
                  <a:off x="3273969"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A7680128-FC40-65B2-706F-B5340A0F6744}"/>
                    </a:ext>
                  </a:extLst>
                </p:cNvPr>
                <p:cNvSpPr/>
                <p:nvPr/>
              </p:nvSpPr>
              <p:spPr>
                <a:xfrm>
                  <a:off x="3273969"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745D155-D6A2-33BB-9497-FD8DD37E84DC}"/>
                    </a:ext>
                  </a:extLst>
                </p:cNvPr>
                <p:cNvSpPr/>
                <p:nvPr/>
              </p:nvSpPr>
              <p:spPr>
                <a:xfrm>
                  <a:off x="3273969"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04D4716F-953D-F987-C014-17A25C1088A5}"/>
                    </a:ext>
                  </a:extLst>
                </p:cNvPr>
                <p:cNvSpPr/>
                <p:nvPr/>
              </p:nvSpPr>
              <p:spPr>
                <a:xfrm>
                  <a:off x="3273969"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A072889-3C35-60CC-0446-25208B323ED6}"/>
                    </a:ext>
                  </a:extLst>
                </p:cNvPr>
                <p:cNvSpPr/>
                <p:nvPr/>
              </p:nvSpPr>
              <p:spPr>
                <a:xfrm>
                  <a:off x="4668510"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E6B748-08FF-7A71-B8C0-7756101B8BC9}"/>
                    </a:ext>
                  </a:extLst>
                </p:cNvPr>
                <p:cNvSpPr/>
                <p:nvPr/>
              </p:nvSpPr>
              <p:spPr>
                <a:xfrm>
                  <a:off x="4668510"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BA59A1B-34E6-4550-49F8-F3BA16D509F7}"/>
                    </a:ext>
                  </a:extLst>
                </p:cNvPr>
                <p:cNvSpPr/>
                <p:nvPr/>
              </p:nvSpPr>
              <p:spPr>
                <a:xfrm>
                  <a:off x="4668510"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9847FDFF-3DDA-D904-464E-E5D8A93A6E3F}"/>
                    </a:ext>
                  </a:extLst>
                </p:cNvPr>
                <p:cNvSpPr/>
                <p:nvPr/>
              </p:nvSpPr>
              <p:spPr>
                <a:xfrm>
                  <a:off x="4668510"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B07D85-4318-9338-32A2-C6D790884836}"/>
                    </a:ext>
                  </a:extLst>
                </p:cNvPr>
                <p:cNvSpPr/>
                <p:nvPr/>
              </p:nvSpPr>
              <p:spPr>
                <a:xfrm>
                  <a:off x="6300670" y="317089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DA255C55-3F9B-1091-BB7A-90E7D2F90816}"/>
                    </a:ext>
                  </a:extLst>
                </p:cNvPr>
                <p:cNvGrpSpPr/>
                <p:nvPr/>
              </p:nvGrpSpPr>
              <p:grpSpPr>
                <a:xfrm>
                  <a:off x="3811593" y="2822403"/>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6201B7D7-609D-B37A-87CB-72FC8C8CAF7C}"/>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1249B97-EACA-FD58-D574-58DE0FE0E513}"/>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73F9D0B-54D4-0C77-FD9F-5C291FF9A01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BBA6AA3-FDA3-8455-718A-B245FAA8588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95AEB400-4ACF-E53E-03C6-E8F841E8D8CE}"/>
                    </a:ext>
                  </a:extLst>
                </p:cNvPr>
                <p:cNvGrpSpPr/>
                <p:nvPr/>
              </p:nvGrpSpPr>
              <p:grpSpPr>
                <a:xfrm>
                  <a:off x="3806315" y="3270744"/>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4942ED98-3D7D-B219-2406-40236972B68F}"/>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4889403-3D4D-42FB-6CAC-1C302E8151FF}"/>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E691BC4-9133-8F13-F923-A74D562271D9}"/>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8D5F5C-8588-388B-2E2C-B30BC839303A}"/>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323BE859-36EF-0E81-5D61-18B512BDAE14}"/>
                    </a:ext>
                  </a:extLst>
                </p:cNvPr>
                <p:cNvGrpSpPr/>
                <p:nvPr/>
              </p:nvGrpSpPr>
              <p:grpSpPr>
                <a:xfrm>
                  <a:off x="3806315" y="4053192"/>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A876F10C-C163-360C-4EE6-F56DDA0CBF43}"/>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DD0164-D1C7-1875-814B-B3F97D97001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B07A195-B5FF-F770-F50E-29BCF8C50AB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1DC5DE-99E0-9EAD-21A0-D32B0686E2C3}"/>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8C608BCC-8F7D-EECE-82D0-EEC4381A2BA0}"/>
                    </a:ext>
                  </a:extLst>
                </p:cNvPr>
                <p:cNvCxnSpPr>
                  <a:cxnSpLocks/>
                  <a:stCxn id="19" idx="6"/>
                  <a:endCxn id="23" idx="2"/>
                </p:cNvCxnSpPr>
                <p:nvPr/>
              </p:nvCxnSpPr>
              <p:spPr>
                <a:xfrm>
                  <a:off x="3652198" y="2870481"/>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799E33E9-00B6-30F7-DE62-65F3B9FA6307}"/>
                    </a:ext>
                  </a:extLst>
                </p:cNvPr>
                <p:cNvCxnSpPr>
                  <a:cxnSpLocks/>
                  <a:stCxn id="19" idx="6"/>
                  <a:endCxn id="24" idx="2"/>
                </p:cNvCxnSpPr>
                <p:nvPr/>
              </p:nvCxnSpPr>
              <p:spPr>
                <a:xfrm>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0B117B89-A06E-2E90-6B13-6F505E953722}"/>
                    </a:ext>
                  </a:extLst>
                </p:cNvPr>
                <p:cNvCxnSpPr>
                  <a:cxnSpLocks/>
                  <a:stCxn id="19" idx="6"/>
                  <a:endCxn id="26" idx="2"/>
                </p:cNvCxnSpPr>
                <p:nvPr/>
              </p:nvCxnSpPr>
              <p:spPr>
                <a:xfrm>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A51C49F5-8A64-5B5E-B695-F988B69D6915}"/>
                    </a:ext>
                  </a:extLst>
                </p:cNvPr>
                <p:cNvCxnSpPr>
                  <a:cxnSpLocks/>
                  <a:stCxn id="20" idx="6"/>
                  <a:endCxn id="23" idx="2"/>
                </p:cNvCxnSpPr>
                <p:nvPr/>
              </p:nvCxnSpPr>
              <p:spPr>
                <a:xfrm flipV="1">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05B6A8B-7E65-5CD9-5DF2-14C350981F91}"/>
                    </a:ext>
                  </a:extLst>
                </p:cNvPr>
                <p:cNvCxnSpPr>
                  <a:cxnSpLocks/>
                  <a:stCxn id="20" idx="6"/>
                  <a:endCxn id="24" idx="2"/>
                </p:cNvCxnSpPr>
                <p:nvPr/>
              </p:nvCxnSpPr>
              <p:spPr>
                <a:xfrm>
                  <a:off x="3652198" y="3270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5F258426-9E8D-1D53-149B-B2DEA0667222}"/>
                    </a:ext>
                  </a:extLst>
                </p:cNvPr>
                <p:cNvCxnSpPr>
                  <a:cxnSpLocks/>
                  <a:stCxn id="20" idx="6"/>
                  <a:endCxn id="26" idx="2"/>
                </p:cNvCxnSpPr>
                <p:nvPr/>
              </p:nvCxnSpPr>
              <p:spPr>
                <a:xfrm>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DAF0209C-2BB2-544E-8931-656F3BAFB602}"/>
                    </a:ext>
                  </a:extLst>
                </p:cNvPr>
                <p:cNvCxnSpPr>
                  <a:cxnSpLocks/>
                  <a:stCxn id="22" idx="6"/>
                  <a:endCxn id="23" idx="2"/>
                </p:cNvCxnSpPr>
                <p:nvPr/>
              </p:nvCxnSpPr>
              <p:spPr>
                <a:xfrm flipV="1">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AA8DAFBD-BDDE-9F7A-1F6E-83F3FD9A32BD}"/>
                    </a:ext>
                  </a:extLst>
                </p:cNvPr>
                <p:cNvCxnSpPr>
                  <a:cxnSpLocks/>
                  <a:stCxn id="22" idx="6"/>
                  <a:endCxn id="24" idx="2"/>
                </p:cNvCxnSpPr>
                <p:nvPr/>
              </p:nvCxnSpPr>
              <p:spPr>
                <a:xfrm flipV="1">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1DB34D13-EFA7-E119-EE66-827BF95DAB85}"/>
                    </a:ext>
                  </a:extLst>
                </p:cNvPr>
                <p:cNvCxnSpPr>
                  <a:cxnSpLocks/>
                  <a:stCxn id="22" idx="6"/>
                  <a:endCxn id="26" idx="2"/>
                </p:cNvCxnSpPr>
                <p:nvPr/>
              </p:nvCxnSpPr>
              <p:spPr>
                <a:xfrm>
                  <a:off x="3652198" y="4071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59641943-CD97-504E-A5C3-6195CC88814A}"/>
                    </a:ext>
                  </a:extLst>
                </p:cNvPr>
                <p:cNvSpPr/>
                <p:nvPr/>
              </p:nvSpPr>
              <p:spPr>
                <a:xfrm>
                  <a:off x="3376128" y="5454255"/>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nvGrpSpPr>
                <p:cNvPr id="107" name="Gruppieren 106">
                  <a:extLst>
                    <a:ext uri="{FF2B5EF4-FFF2-40B4-BE49-F238E27FC236}">
                      <a16:creationId xmlns:a16="http://schemas.microsoft.com/office/drawing/2014/main" id="{F88144BC-60E5-FF09-FDCC-107A96AAF328}"/>
                    </a:ext>
                  </a:extLst>
                </p:cNvPr>
                <p:cNvGrpSpPr/>
                <p:nvPr/>
              </p:nvGrpSpPr>
              <p:grpSpPr>
                <a:xfrm>
                  <a:off x="809979" y="1956220"/>
                  <a:ext cx="2049962" cy="3078783"/>
                  <a:chOff x="809979" y="1956220"/>
                  <a:chExt cx="2049962" cy="3078783"/>
                </a:xfrm>
              </p:grpSpPr>
              <p:grpSp>
                <p:nvGrpSpPr>
                  <p:cNvPr id="74" name="Gruppieren 73">
                    <a:extLst>
                      <a:ext uri="{FF2B5EF4-FFF2-40B4-BE49-F238E27FC236}">
                        <a16:creationId xmlns:a16="http://schemas.microsoft.com/office/drawing/2014/main" id="{2AC5C6EF-4427-871B-51D2-9EC93AFA7A66}"/>
                      </a:ext>
                    </a:extLst>
                  </p:cNvPr>
                  <p:cNvGrpSpPr/>
                  <p:nvPr/>
                </p:nvGrpSpPr>
                <p:grpSpPr>
                  <a:xfrm>
                    <a:off x="809979" y="3285270"/>
                    <a:ext cx="699942" cy="369332"/>
                    <a:chOff x="675933" y="2684638"/>
                    <a:chExt cx="1084183" cy="542401"/>
                  </a:xfrm>
                </p:grpSpPr>
                <p:sp>
                  <p:nvSpPr>
                    <p:cNvPr id="75" name="Oval 74">
                      <a:extLst>
                        <a:ext uri="{FF2B5EF4-FFF2-40B4-BE49-F238E27FC236}">
                          <a16:creationId xmlns:a16="http://schemas.microsoft.com/office/drawing/2014/main" id="{AB2E7280-587E-383F-6871-A868287B73D0}"/>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D1AECC6-4D86-0BE9-C3D7-D4C56B18E3CC}"/>
                            </a:ext>
                          </a:extLst>
                        </p:cNvPr>
                        <p:cNvSpPr txBox="1"/>
                        <p:nvPr/>
                      </p:nvSpPr>
                      <p:spPr>
                        <a:xfrm>
                          <a:off x="675933" y="2684638"/>
                          <a:ext cx="1084183" cy="54240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b="1" i="1" smtClean="0">
                                    <a:solidFill>
                                      <a:schemeClr val="tx1"/>
                                    </a:solidFill>
                                    <a:latin typeface="Cambria Math" panose="02040503050406030204" pitchFamily="18" charset="0"/>
                                  </a:rPr>
                                  <m:t>𝑭</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CD1AECC6-4D86-0BE9-C3D7-D4C56B18E3CC}"/>
                            </a:ext>
                          </a:extLst>
                        </p:cNvPr>
                        <p:cNvSpPr txBox="1">
                          <a:spLocks noRot="1" noChangeAspect="1" noMove="1" noResize="1" noEditPoints="1" noAdjustHandles="1" noChangeArrowheads="1" noChangeShapeType="1" noTextEdit="1"/>
                        </p:cNvSpPr>
                        <p:nvPr/>
                      </p:nvSpPr>
                      <p:spPr>
                        <a:xfrm>
                          <a:off x="675933" y="2684638"/>
                          <a:ext cx="1084183" cy="542401"/>
                        </a:xfrm>
                        <a:prstGeom prst="rect">
                          <a:avLst/>
                        </a:prstGeom>
                        <a:blipFill>
                          <a:blip r:embed="rId2"/>
                          <a:stretch>
                            <a:fillRect/>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83B402FA-FB0E-75D5-8175-12B792D714C3}"/>
                      </a:ext>
                    </a:extLst>
                  </p:cNvPr>
                  <p:cNvSpPr/>
                  <p:nvPr/>
                </p:nvSpPr>
                <p:spPr>
                  <a:xfrm>
                    <a:off x="2160000" y="247313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CEB39F92-8B08-AAA3-D30E-62A6415400BA}"/>
                      </a:ext>
                    </a:extLst>
                  </p:cNvPr>
                  <p:cNvSpPr/>
                  <p:nvPr/>
                </p:nvSpPr>
                <p:spPr>
                  <a:xfrm>
                    <a:off x="2160000" y="300011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121C22D1-FB9E-B3FA-7466-813548B0A5E5}"/>
                          </a:ext>
                        </a:extLst>
                      </p:cNvPr>
                      <p:cNvSpPr txBox="1"/>
                      <p:nvPr/>
                    </p:nvSpPr>
                    <p:spPr>
                      <a:xfrm>
                        <a:off x="2042977" y="2967105"/>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600" dirty="0">
                          <a:solidFill>
                            <a:schemeClr val="tx1"/>
                          </a:solidFill>
                        </a:endParaRPr>
                      </a:p>
                    </p:txBody>
                  </p:sp>
                </mc:Choice>
                <mc:Fallback xmlns="">
                  <p:sp>
                    <p:nvSpPr>
                      <p:cNvPr id="82" name="Textfeld 81">
                        <a:extLst>
                          <a:ext uri="{FF2B5EF4-FFF2-40B4-BE49-F238E27FC236}">
                            <a16:creationId xmlns:a16="http://schemas.microsoft.com/office/drawing/2014/main" id="{121C22D1-FB9E-B3FA-7466-813548B0A5E5}"/>
                          </a:ext>
                        </a:extLst>
                      </p:cNvPr>
                      <p:cNvSpPr txBox="1">
                        <a:spLocks noRot="1" noChangeAspect="1" noMove="1" noResize="1" noEditPoints="1" noAdjustHandles="1" noChangeArrowheads="1" noChangeShapeType="1" noTextEdit="1"/>
                      </p:cNvSpPr>
                      <p:nvPr/>
                    </p:nvSpPr>
                    <p:spPr>
                      <a:xfrm>
                        <a:off x="2042977" y="2967105"/>
                        <a:ext cx="699941" cy="338554"/>
                      </a:xfrm>
                      <a:prstGeom prst="rect">
                        <a:avLst/>
                      </a:prstGeom>
                      <a:blipFill>
                        <a:blip r:embed="rId3"/>
                        <a:stretch>
                          <a:fillRect b="-14815"/>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354BDF4D-10FA-29FB-0483-72DE71F3DB10}"/>
                      </a:ext>
                    </a:extLst>
                  </p:cNvPr>
                  <p:cNvSpPr/>
                  <p:nvPr/>
                </p:nvSpPr>
                <p:spPr>
                  <a:xfrm>
                    <a:off x="2160000" y="35468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5" name="Textfeld 84">
                    <a:extLst>
                      <a:ext uri="{FF2B5EF4-FFF2-40B4-BE49-F238E27FC236}">
                        <a16:creationId xmlns:a16="http://schemas.microsoft.com/office/drawing/2014/main" id="{D3CEB463-760A-5D9E-F21B-7A24DB45E8D7}"/>
                      </a:ext>
                    </a:extLst>
                  </p:cNvPr>
                  <p:cNvSpPr txBox="1"/>
                  <p:nvPr/>
                </p:nvSpPr>
                <p:spPr>
                  <a:xfrm>
                    <a:off x="2160000" y="3546808"/>
                    <a:ext cx="699941" cy="261610"/>
                  </a:xfrm>
                  <a:prstGeom prst="rect">
                    <a:avLst/>
                  </a:prstGeom>
                  <a:noFill/>
                </p:spPr>
                <p:txBody>
                  <a:bodyPr wrap="square">
                    <a:spAutoFit/>
                  </a:bodyPr>
                  <a:lstStyle/>
                  <a:p>
                    <a:pPr algn="ctr"/>
                    <a:endParaRPr lang="en-US" sz="1100" b="1" dirty="0">
                      <a:solidFill>
                        <a:schemeClr val="tx1"/>
                      </a:solidFill>
                    </a:endParaRPr>
                  </a:p>
                </p:txBody>
              </p:sp>
              <p:sp>
                <p:nvSpPr>
                  <p:cNvPr id="87" name="Oval 86">
                    <a:extLst>
                      <a:ext uri="{FF2B5EF4-FFF2-40B4-BE49-F238E27FC236}">
                        <a16:creationId xmlns:a16="http://schemas.microsoft.com/office/drawing/2014/main" id="{6628EFBA-6A2E-B696-A684-E232F4ADC5E2}"/>
                      </a:ext>
                    </a:extLst>
                  </p:cNvPr>
                  <p:cNvSpPr/>
                  <p:nvPr/>
                </p:nvSpPr>
                <p:spPr>
                  <a:xfrm>
                    <a:off x="2160000" y="19649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3B95475F-D84A-196A-E1DF-D02C911018F6}"/>
                          </a:ext>
                        </a:extLst>
                      </p:cNvPr>
                      <p:cNvSpPr txBox="1"/>
                      <p:nvPr/>
                    </p:nvSpPr>
                    <p:spPr>
                      <a:xfrm>
                        <a:off x="2027169" y="1956220"/>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1</m:t>
                                  </m:r>
                                </m:sub>
                              </m:sSub>
                            </m:oMath>
                          </m:oMathPara>
                        </a14:m>
                        <a:endParaRPr lang="en-US" sz="1100" dirty="0">
                          <a:solidFill>
                            <a:schemeClr val="tx1"/>
                          </a:solidFill>
                        </a:endParaRPr>
                      </a:p>
                    </p:txBody>
                  </p:sp>
                </mc:Choice>
                <mc:Fallback xmlns="">
                  <p:sp>
                    <p:nvSpPr>
                      <p:cNvPr id="88" name="Textfeld 87">
                        <a:extLst>
                          <a:ext uri="{FF2B5EF4-FFF2-40B4-BE49-F238E27FC236}">
                            <a16:creationId xmlns:a16="http://schemas.microsoft.com/office/drawing/2014/main" id="{3B95475F-D84A-196A-E1DF-D02C911018F6}"/>
                          </a:ext>
                        </a:extLst>
                      </p:cNvPr>
                      <p:cNvSpPr txBox="1">
                        <a:spLocks noRot="1" noChangeAspect="1" noMove="1" noResize="1" noEditPoints="1" noAdjustHandles="1" noChangeArrowheads="1" noChangeShapeType="1" noTextEdit="1"/>
                      </p:cNvSpPr>
                      <p:nvPr/>
                    </p:nvSpPr>
                    <p:spPr>
                      <a:xfrm>
                        <a:off x="2027169" y="1956220"/>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747B808B-AE41-437C-94D1-BCC6FBD93930}"/>
                      </a:ext>
                    </a:extLst>
                  </p:cNvPr>
                  <p:cNvSpPr/>
                  <p:nvPr/>
                </p:nvSpPr>
                <p:spPr>
                  <a:xfrm>
                    <a:off x="2160000" y="411938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90" name="Oval 89">
                    <a:extLst>
                      <a:ext uri="{FF2B5EF4-FFF2-40B4-BE49-F238E27FC236}">
                        <a16:creationId xmlns:a16="http://schemas.microsoft.com/office/drawing/2014/main" id="{B2229233-F5D5-D341-04DB-FD414EA6399A}"/>
                      </a:ext>
                    </a:extLst>
                  </p:cNvPr>
                  <p:cNvSpPr/>
                  <p:nvPr/>
                </p:nvSpPr>
                <p:spPr>
                  <a:xfrm>
                    <a:off x="2160000" y="4675003"/>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B9FB5BB6-1439-FE2B-4701-B8E064FE937C}"/>
                          </a:ext>
                        </a:extLst>
                      </p:cNvPr>
                      <p:cNvSpPr txBox="1"/>
                      <p:nvPr/>
                    </p:nvSpPr>
                    <p:spPr>
                      <a:xfrm>
                        <a:off x="1968753" y="3528469"/>
                        <a:ext cx="699941" cy="5078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m:t>
                              </m:r>
                              <m:r>
                                <a:rPr lang="de-DE" sz="1600" i="1">
                                  <a:latin typeface="Cambria Math" panose="02040503050406030204" pitchFamily="18" charset="0"/>
                                </a:rPr>
                                <m:t>𝐽</m:t>
                              </m:r>
                            </m:oMath>
                          </m:oMathPara>
                        </a14:m>
                        <a:endParaRPr lang="en-US" sz="1600" dirty="0"/>
                      </a:p>
                      <a:p>
                        <a:pPr algn="ctr"/>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B9FB5BB6-1439-FE2B-4701-B8E064FE937C}"/>
                          </a:ext>
                        </a:extLst>
                      </p:cNvPr>
                      <p:cNvSpPr txBox="1">
                        <a:spLocks noRot="1" noChangeAspect="1" noMove="1" noResize="1" noEditPoints="1" noAdjustHandles="1" noChangeArrowheads="1" noChangeShapeType="1" noTextEdit="1"/>
                      </p:cNvSpPr>
                      <p:nvPr/>
                    </p:nvSpPr>
                    <p:spPr>
                      <a:xfrm>
                        <a:off x="1968753" y="3528469"/>
                        <a:ext cx="69994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CE9C0F58-12C4-FF51-0E93-4916318881AB}"/>
                          </a:ext>
                        </a:extLst>
                      </p:cNvPr>
                      <p:cNvSpPr txBox="1"/>
                      <p:nvPr/>
                    </p:nvSpPr>
                    <p:spPr>
                      <a:xfrm>
                        <a:off x="2027169" y="4108344"/>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7</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CE9C0F58-12C4-FF51-0E93-4916318881AB}"/>
                          </a:ext>
                        </a:extLst>
                      </p:cNvPr>
                      <p:cNvSpPr txBox="1">
                        <a:spLocks noRot="1" noChangeAspect="1" noMove="1" noResize="1" noEditPoints="1" noAdjustHandles="1" noChangeArrowheads="1" noChangeShapeType="1" noTextEdit="1"/>
                      </p:cNvSpPr>
                      <p:nvPr/>
                    </p:nvSpPr>
                    <p:spPr>
                      <a:xfrm>
                        <a:off x="2027169" y="4108344"/>
                        <a:ext cx="699941" cy="338554"/>
                      </a:xfrm>
                      <a:prstGeom prst="rect">
                        <a:avLst/>
                      </a:prstGeom>
                      <a:blipFill>
                        <a:blip r:embed="rId6"/>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feld 92">
                        <a:extLst>
                          <a:ext uri="{FF2B5EF4-FFF2-40B4-BE49-F238E27FC236}">
                            <a16:creationId xmlns:a16="http://schemas.microsoft.com/office/drawing/2014/main" id="{29B78878-E683-CE35-FF87-497531029B55}"/>
                          </a:ext>
                        </a:extLst>
                      </p:cNvPr>
                      <p:cNvSpPr txBox="1"/>
                      <p:nvPr/>
                    </p:nvSpPr>
                    <p:spPr>
                      <a:xfrm>
                        <a:off x="2042977" y="466031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de-DE" sz="1600" b="0" i="1">
                                      <a:latin typeface="Cambria Math" panose="02040503050406030204" pitchFamily="18" charset="0"/>
                                    </a:rPr>
                                    <m:t>𝐼</m:t>
                                  </m:r>
                                </m:e>
                                <m:sub>
                                  <m:r>
                                    <a:rPr lang="de-DE" sz="1600" b="0" i="1" smtClean="0">
                                      <a:latin typeface="Cambria Math" panose="02040503050406030204" pitchFamily="18" charset="0"/>
                                    </a:rPr>
                                    <m:t>11</m:t>
                                  </m:r>
                                </m:sub>
                              </m:sSub>
                            </m:oMath>
                          </m:oMathPara>
                        </a14:m>
                        <a:endParaRPr lang="en-US" sz="1100" dirty="0">
                          <a:solidFill>
                            <a:schemeClr val="tx1"/>
                          </a:solidFill>
                        </a:endParaRPr>
                      </a:p>
                    </p:txBody>
                  </p:sp>
                </mc:Choice>
                <mc:Fallback xmlns="">
                  <p:sp>
                    <p:nvSpPr>
                      <p:cNvPr id="93" name="Textfeld 92">
                        <a:extLst>
                          <a:ext uri="{FF2B5EF4-FFF2-40B4-BE49-F238E27FC236}">
                            <a16:creationId xmlns:a16="http://schemas.microsoft.com/office/drawing/2014/main" id="{29B78878-E683-CE35-FF87-497531029B55}"/>
                          </a:ext>
                        </a:extLst>
                      </p:cNvPr>
                      <p:cNvSpPr txBox="1">
                        <a:spLocks noRot="1" noChangeAspect="1" noMove="1" noResize="1" noEditPoints="1" noAdjustHandles="1" noChangeArrowheads="1" noChangeShapeType="1" noTextEdit="1"/>
                      </p:cNvSpPr>
                      <p:nvPr/>
                    </p:nvSpPr>
                    <p:spPr>
                      <a:xfrm>
                        <a:off x="2042977" y="4660311"/>
                        <a:ext cx="699941" cy="338554"/>
                      </a:xfrm>
                      <a:prstGeom prst="rect">
                        <a:avLst/>
                      </a:prstGeom>
                      <a:blipFill>
                        <a:blip r:embed="rId7"/>
                        <a:stretch>
                          <a:fillRect/>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75394DCE-3CFA-22E1-EE6F-67D0927C4AE2}"/>
                      </a:ext>
                    </a:extLst>
                  </p:cNvPr>
                  <p:cNvCxnSpPr>
                    <a:cxnSpLocks/>
                  </p:cNvCxnSpPr>
                  <p:nvPr/>
                </p:nvCxnSpPr>
                <p:spPr>
                  <a:xfrm flipV="1">
                    <a:off x="1311692" y="2166354"/>
                    <a:ext cx="876254" cy="1278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23439F3A-CF1B-0F66-6C78-60B4A3355713}"/>
                      </a:ext>
                    </a:extLst>
                  </p:cNvPr>
                  <p:cNvCxnSpPr>
                    <a:cxnSpLocks/>
                  </p:cNvCxnSpPr>
                  <p:nvPr/>
                </p:nvCxnSpPr>
                <p:spPr>
                  <a:xfrm flipV="1">
                    <a:off x="1295621" y="2699537"/>
                    <a:ext cx="870042" cy="764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C113ED9B-F4F1-D3FC-AE03-E74B925E485C}"/>
                      </a:ext>
                    </a:extLst>
                  </p:cNvPr>
                  <p:cNvCxnSpPr>
                    <a:cxnSpLocks/>
                  </p:cNvCxnSpPr>
                  <p:nvPr/>
                </p:nvCxnSpPr>
                <p:spPr>
                  <a:xfrm flipV="1">
                    <a:off x="1307843" y="3221294"/>
                    <a:ext cx="859309" cy="22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8B05F61F-255E-2B5F-02FB-82D10C7B5691}"/>
                      </a:ext>
                    </a:extLst>
                  </p:cNvPr>
                  <p:cNvCxnSpPr>
                    <a:cxnSpLocks/>
                  </p:cNvCxnSpPr>
                  <p:nvPr/>
                </p:nvCxnSpPr>
                <p:spPr>
                  <a:xfrm>
                    <a:off x="1318106" y="3444902"/>
                    <a:ext cx="869840" cy="289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9EFD0524-0523-C853-9634-AB4EFEB29006}"/>
                      </a:ext>
                    </a:extLst>
                  </p:cNvPr>
                  <p:cNvCxnSpPr>
                    <a:cxnSpLocks/>
                  </p:cNvCxnSpPr>
                  <p:nvPr/>
                </p:nvCxnSpPr>
                <p:spPr>
                  <a:xfrm>
                    <a:off x="1332369" y="3474833"/>
                    <a:ext cx="846892" cy="824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Gerade Verbindung mit Pfeil 98">
                    <a:extLst>
                      <a:ext uri="{FF2B5EF4-FFF2-40B4-BE49-F238E27FC236}">
                        <a16:creationId xmlns:a16="http://schemas.microsoft.com/office/drawing/2014/main" id="{35FE9653-D622-24D2-6E84-AC6E04CB4DCA}"/>
                      </a:ext>
                    </a:extLst>
                  </p:cNvPr>
                  <p:cNvCxnSpPr>
                    <a:cxnSpLocks/>
                  </p:cNvCxnSpPr>
                  <p:nvPr/>
                </p:nvCxnSpPr>
                <p:spPr>
                  <a:xfrm>
                    <a:off x="1311692" y="3458813"/>
                    <a:ext cx="876254" cy="131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5C14EBE6-B9C5-1DE2-1539-92960E142344}"/>
                          </a:ext>
                        </a:extLst>
                      </p:cNvPr>
                      <p:cNvSpPr txBox="1"/>
                      <p:nvPr/>
                    </p:nvSpPr>
                    <p:spPr>
                      <a:xfrm>
                        <a:off x="2046449" y="2449891"/>
                        <a:ext cx="699941" cy="3384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2</m:t>
                                  </m:r>
                                </m:sub>
                              </m:sSub>
                            </m:oMath>
                          </m:oMathPara>
                        </a14:m>
                        <a:endParaRPr lang="en-US" sz="1600" dirty="0">
                          <a:solidFill>
                            <a:schemeClr val="tx1"/>
                          </a:solidFill>
                        </a:endParaRPr>
                      </a:p>
                    </p:txBody>
                  </p:sp>
                </mc:Choice>
                <mc:Fallback xmlns="">
                  <p:sp>
                    <p:nvSpPr>
                      <p:cNvPr id="79" name="Textfeld 78">
                        <a:extLst>
                          <a:ext uri="{FF2B5EF4-FFF2-40B4-BE49-F238E27FC236}">
                            <a16:creationId xmlns:a16="http://schemas.microsoft.com/office/drawing/2014/main" id="{5C14EBE6-B9C5-1DE2-1539-92960E142344}"/>
                          </a:ext>
                        </a:extLst>
                      </p:cNvPr>
                      <p:cNvSpPr txBox="1">
                        <a:spLocks noRot="1" noChangeAspect="1" noMove="1" noResize="1" noEditPoints="1" noAdjustHandles="1" noChangeArrowheads="1" noChangeShapeType="1" noTextEdit="1"/>
                      </p:cNvSpPr>
                      <p:nvPr/>
                    </p:nvSpPr>
                    <p:spPr>
                      <a:xfrm>
                        <a:off x="2046449" y="2449891"/>
                        <a:ext cx="699941" cy="338400"/>
                      </a:xfrm>
                      <a:prstGeom prst="rect">
                        <a:avLst/>
                      </a:prstGeom>
                      <a:blipFill>
                        <a:blip r:embed="rId8"/>
                        <a:stretch>
                          <a:fillRect/>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76515966-4FF9-B63F-CF58-147827E5486F}"/>
                    </a:ext>
                  </a:extLst>
                </p:cNvPr>
                <p:cNvSpPr/>
                <p:nvPr/>
              </p:nvSpPr>
              <p:spPr>
                <a:xfrm>
                  <a:off x="1726617" y="5445370"/>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inputs</a:t>
                  </a:r>
                </a:p>
              </p:txBody>
            </p:sp>
            <p:sp>
              <p:nvSpPr>
                <p:cNvPr id="131" name="Textfeld 130">
                  <a:extLst>
                    <a:ext uri="{FF2B5EF4-FFF2-40B4-BE49-F238E27FC236}">
                      <a16:creationId xmlns:a16="http://schemas.microsoft.com/office/drawing/2014/main" id="{66318E98-EBF7-B3DB-C736-45FCC4499FC6}"/>
                    </a:ext>
                  </a:extLst>
                </p:cNvPr>
                <p:cNvSpPr txBox="1"/>
                <p:nvPr/>
              </p:nvSpPr>
              <p:spPr>
                <a:xfrm>
                  <a:off x="3249645" y="2690000"/>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78878ACD-434E-C47A-CC93-778BF77D5A78}"/>
                    </a:ext>
                  </a:extLst>
                </p:cNvPr>
                <p:cNvSpPr txBox="1"/>
                <p:nvPr/>
              </p:nvSpPr>
              <p:spPr>
                <a:xfrm>
                  <a:off x="3242864" y="3076632"/>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6B951454-D6FE-64DE-ED51-F6DCDF96C88B}"/>
                    </a:ext>
                  </a:extLst>
                </p:cNvPr>
                <p:cNvSpPr txBox="1"/>
                <p:nvPr/>
              </p:nvSpPr>
              <p:spPr>
                <a:xfrm>
                  <a:off x="3246209" y="3887806"/>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00C1B4B4-732B-DECE-9992-46C454607127}"/>
                    </a:ext>
                  </a:extLst>
                </p:cNvPr>
                <p:cNvSpPr txBox="1"/>
                <p:nvPr/>
              </p:nvSpPr>
              <p:spPr>
                <a:xfrm>
                  <a:off x="4637604" y="2676977"/>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52F98E4C-3634-5ACA-3AFF-79EB17A0844D}"/>
                    </a:ext>
                  </a:extLst>
                </p:cNvPr>
                <p:cNvSpPr txBox="1"/>
                <p:nvPr/>
              </p:nvSpPr>
              <p:spPr>
                <a:xfrm>
                  <a:off x="4648729" y="3086169"/>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979CBFC2-0C66-CAF7-C012-547CA8E38A1E}"/>
                    </a:ext>
                  </a:extLst>
                </p:cNvPr>
                <p:cNvSpPr txBox="1"/>
                <p:nvPr/>
              </p:nvSpPr>
              <p:spPr>
                <a:xfrm>
                  <a:off x="4628305" y="3887423"/>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86B7C4D2-721B-E2F9-02A4-F6ECE69EDBF6}"/>
                    </a:ext>
                  </a:extLst>
                </p:cNvPr>
                <p:cNvCxnSpPr>
                  <a:cxnSpLocks/>
                  <a:endCxn id="30" idx="2"/>
                </p:cNvCxnSpPr>
                <p:nvPr/>
              </p:nvCxnSpPr>
              <p:spPr>
                <a:xfrm>
                  <a:off x="5041105" y="2883492"/>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91F3B8F5-C21F-DD84-1CEC-EF497CF92F30}"/>
                    </a:ext>
                  </a:extLst>
                </p:cNvPr>
                <p:cNvCxnSpPr>
                  <a:cxnSpLocks/>
                  <a:endCxn id="30" idx="2"/>
                </p:cNvCxnSpPr>
                <p:nvPr/>
              </p:nvCxnSpPr>
              <p:spPr>
                <a:xfrm>
                  <a:off x="5041105" y="3270744"/>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86551EC4-4129-A833-AE4C-FD732E312C0B}"/>
                    </a:ext>
                  </a:extLst>
                </p:cNvPr>
                <p:cNvCxnSpPr>
                  <a:cxnSpLocks/>
                  <a:endCxn id="30" idx="2"/>
                </p:cNvCxnSpPr>
                <p:nvPr/>
              </p:nvCxnSpPr>
              <p:spPr>
                <a:xfrm flipV="1">
                  <a:off x="5041105" y="3350893"/>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004F5129-71E9-738E-169A-5DDEC958B898}"/>
                    </a:ext>
                  </a:extLst>
                </p:cNvPr>
                <p:cNvSpPr/>
                <p:nvPr/>
              </p:nvSpPr>
              <p:spPr>
                <a:xfrm>
                  <a:off x="1853534" y="1849625"/>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bgerundetes Rechteck 146">
                  <a:extLst>
                    <a:ext uri="{FF2B5EF4-FFF2-40B4-BE49-F238E27FC236}">
                      <a16:creationId xmlns:a16="http://schemas.microsoft.com/office/drawing/2014/main" id="{906362DC-CF1E-797E-095C-2005D46B2550}"/>
                    </a:ext>
                  </a:extLst>
                </p:cNvPr>
                <p:cNvSpPr/>
                <p:nvPr/>
              </p:nvSpPr>
              <p:spPr>
                <a:xfrm>
                  <a:off x="6023352" y="1860957"/>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0" name="Gerade Verbindung mit Pfeil 149">
                <a:extLst>
                  <a:ext uri="{FF2B5EF4-FFF2-40B4-BE49-F238E27FC236}">
                    <a16:creationId xmlns:a16="http://schemas.microsoft.com/office/drawing/2014/main" id="{086350B5-B49D-1A4A-B1C5-5DEBAE882920}"/>
                  </a:ext>
                </a:extLst>
              </p:cNvPr>
              <p:cNvCxnSpPr>
                <a:cxnSpLocks/>
                <a:endCxn id="131" idx="1"/>
              </p:cNvCxnSpPr>
              <p:nvPr/>
            </p:nvCxnSpPr>
            <p:spPr>
              <a:xfrm>
                <a:off x="3489280" y="2288915"/>
                <a:ext cx="729645" cy="692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239E7207-5953-CFB5-FF5F-A92D7C5E2C40}"/>
                  </a:ext>
                </a:extLst>
              </p:cNvPr>
              <p:cNvCxnSpPr>
                <a:cxnSpLocks/>
                <a:endCxn id="132" idx="1"/>
              </p:cNvCxnSpPr>
              <p:nvPr/>
            </p:nvCxnSpPr>
            <p:spPr>
              <a:xfrm>
                <a:off x="3489280" y="2288915"/>
                <a:ext cx="722864" cy="1079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64F6208E-7359-FD21-6EFB-6AC37554C991}"/>
                  </a:ext>
                </a:extLst>
              </p:cNvPr>
              <p:cNvCxnSpPr>
                <a:cxnSpLocks/>
                <a:endCxn id="133" idx="1"/>
              </p:cNvCxnSpPr>
              <p:nvPr/>
            </p:nvCxnSpPr>
            <p:spPr>
              <a:xfrm>
                <a:off x="3489280" y="2288915"/>
                <a:ext cx="726209" cy="1890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6050DB73-AD9D-ECF0-DF64-6C75CBC5D64F}"/>
                  </a:ext>
                </a:extLst>
              </p:cNvPr>
              <p:cNvCxnSpPr>
                <a:cxnSpLocks/>
                <a:endCxn id="131" idx="1"/>
              </p:cNvCxnSpPr>
              <p:nvPr/>
            </p:nvCxnSpPr>
            <p:spPr>
              <a:xfrm>
                <a:off x="3489280" y="2843695"/>
                <a:ext cx="729645" cy="13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63EEB35E-E65B-9624-9602-E35DC21FECCE}"/>
                  </a:ext>
                </a:extLst>
              </p:cNvPr>
              <p:cNvCxnSpPr>
                <a:cxnSpLocks/>
                <a:endCxn id="132" idx="1"/>
              </p:cNvCxnSpPr>
              <p:nvPr/>
            </p:nvCxnSpPr>
            <p:spPr>
              <a:xfrm>
                <a:off x="3489280" y="2812561"/>
                <a:ext cx="722864" cy="555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26A1547C-99EB-7387-97B3-A4752F0302BE}"/>
                  </a:ext>
                </a:extLst>
              </p:cNvPr>
              <p:cNvCxnSpPr>
                <a:cxnSpLocks/>
                <a:endCxn id="133" idx="1"/>
              </p:cNvCxnSpPr>
              <p:nvPr/>
            </p:nvCxnSpPr>
            <p:spPr>
              <a:xfrm>
                <a:off x="3489280" y="2812561"/>
                <a:ext cx="726209" cy="13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F6D4C68C-4459-3E97-C8BB-FAE38C503EA5}"/>
                  </a:ext>
                </a:extLst>
              </p:cNvPr>
              <p:cNvCxnSpPr>
                <a:cxnSpLocks/>
                <a:endCxn id="131" idx="1"/>
              </p:cNvCxnSpPr>
              <p:nvPr/>
            </p:nvCxnSpPr>
            <p:spPr>
              <a:xfrm flipV="1">
                <a:off x="3489280" y="2981838"/>
                <a:ext cx="729645" cy="32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D0FB560B-F21E-5949-5692-1A41A907AAC1}"/>
                  </a:ext>
                </a:extLst>
              </p:cNvPr>
              <p:cNvCxnSpPr>
                <a:cxnSpLocks/>
                <a:endCxn id="133" idx="1"/>
              </p:cNvCxnSpPr>
              <p:nvPr/>
            </p:nvCxnSpPr>
            <p:spPr>
              <a:xfrm>
                <a:off x="3489280" y="3293454"/>
                <a:ext cx="726209" cy="886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EA7167AF-ED2C-72E7-D2BB-4BE02F1F3825}"/>
                  </a:ext>
                </a:extLst>
              </p:cNvPr>
              <p:cNvCxnSpPr>
                <a:cxnSpLocks/>
                <a:endCxn id="132" idx="1"/>
              </p:cNvCxnSpPr>
              <p:nvPr/>
            </p:nvCxnSpPr>
            <p:spPr>
              <a:xfrm>
                <a:off x="3489280" y="3244432"/>
                <a:ext cx="722864" cy="1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74198C5A-DF32-FAA8-2977-BBDA30779E29}"/>
                  </a:ext>
                </a:extLst>
              </p:cNvPr>
              <p:cNvCxnSpPr>
                <a:cxnSpLocks/>
                <a:endCxn id="132" idx="1"/>
              </p:cNvCxnSpPr>
              <p:nvPr/>
            </p:nvCxnSpPr>
            <p:spPr>
              <a:xfrm flipV="1">
                <a:off x="3489280" y="3368470"/>
                <a:ext cx="722864" cy="488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4F12BFBF-6EFE-196C-3432-D699AC72FDCB}"/>
                  </a:ext>
                </a:extLst>
              </p:cNvPr>
              <p:cNvCxnSpPr>
                <a:cxnSpLocks/>
                <a:endCxn id="131" idx="1"/>
              </p:cNvCxnSpPr>
              <p:nvPr/>
            </p:nvCxnSpPr>
            <p:spPr>
              <a:xfrm flipV="1">
                <a:off x="3489280" y="2981838"/>
                <a:ext cx="729645" cy="875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DEFDDB5E-89C6-B27C-BD89-11C96AB0DAAB}"/>
                  </a:ext>
                </a:extLst>
              </p:cNvPr>
              <p:cNvCxnSpPr>
                <a:cxnSpLocks/>
                <a:endCxn id="133" idx="1"/>
              </p:cNvCxnSpPr>
              <p:nvPr/>
            </p:nvCxnSpPr>
            <p:spPr>
              <a:xfrm>
                <a:off x="3489280" y="3856925"/>
                <a:ext cx="726209" cy="322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3933D1E2-D9C6-53EE-96DA-DCB1DCDD71FF}"/>
                  </a:ext>
                </a:extLst>
              </p:cNvPr>
              <p:cNvCxnSpPr>
                <a:cxnSpLocks/>
                <a:endCxn id="133" idx="1"/>
              </p:cNvCxnSpPr>
              <p:nvPr/>
            </p:nvCxnSpPr>
            <p:spPr>
              <a:xfrm flipV="1">
                <a:off x="3489280" y="4179644"/>
                <a:ext cx="726209" cy="194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1C62F46C-6B2C-134E-CEE3-E1AC99743586}"/>
                  </a:ext>
                </a:extLst>
              </p:cNvPr>
              <p:cNvCxnSpPr>
                <a:cxnSpLocks/>
                <a:endCxn id="132" idx="1"/>
              </p:cNvCxnSpPr>
              <p:nvPr/>
            </p:nvCxnSpPr>
            <p:spPr>
              <a:xfrm flipV="1">
                <a:off x="3489280" y="3368470"/>
                <a:ext cx="722864" cy="100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187979EC-28F3-1DFB-6F25-7DE12AFCE7EC}"/>
                  </a:ext>
                </a:extLst>
              </p:cNvPr>
              <p:cNvCxnSpPr>
                <a:cxnSpLocks/>
                <a:endCxn id="131" idx="1"/>
              </p:cNvCxnSpPr>
              <p:nvPr/>
            </p:nvCxnSpPr>
            <p:spPr>
              <a:xfrm flipV="1">
                <a:off x="3489280" y="2981838"/>
                <a:ext cx="729645" cy="1392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Gerade Verbindung mit Pfeil 224">
                <a:extLst>
                  <a:ext uri="{FF2B5EF4-FFF2-40B4-BE49-F238E27FC236}">
                    <a16:creationId xmlns:a16="http://schemas.microsoft.com/office/drawing/2014/main" id="{10D18CDA-40B5-6C80-4D96-BD407E4BDDF7}"/>
                  </a:ext>
                </a:extLst>
              </p:cNvPr>
              <p:cNvCxnSpPr>
                <a:cxnSpLocks/>
                <a:endCxn id="131" idx="1"/>
              </p:cNvCxnSpPr>
              <p:nvPr/>
            </p:nvCxnSpPr>
            <p:spPr>
              <a:xfrm flipV="1">
                <a:off x="3489280" y="2981838"/>
                <a:ext cx="729645" cy="188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BD27C13E-5B0D-F2DA-A9A3-B1235DB44A80}"/>
                  </a:ext>
                </a:extLst>
              </p:cNvPr>
              <p:cNvCxnSpPr>
                <a:cxnSpLocks/>
                <a:endCxn id="132" idx="1"/>
              </p:cNvCxnSpPr>
              <p:nvPr/>
            </p:nvCxnSpPr>
            <p:spPr>
              <a:xfrm flipV="1">
                <a:off x="3489280" y="3368470"/>
                <a:ext cx="722864" cy="150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AE8DBFDF-7DA4-C7AD-6A33-8A20D5C22746}"/>
                  </a:ext>
                </a:extLst>
              </p:cNvPr>
              <p:cNvCxnSpPr>
                <a:cxnSpLocks/>
                <a:endCxn id="133" idx="1"/>
              </p:cNvCxnSpPr>
              <p:nvPr/>
            </p:nvCxnSpPr>
            <p:spPr>
              <a:xfrm flipV="1">
                <a:off x="3489280" y="4179644"/>
                <a:ext cx="726209" cy="689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52CA2AEE-647C-FF65-676B-190419195BF8}"/>
                    </a:ext>
                  </a:extLst>
                </p:cNvPr>
                <p:cNvSpPr txBox="1"/>
                <p:nvPr/>
              </p:nvSpPr>
              <p:spPr>
                <a:xfrm>
                  <a:off x="7085936" y="3299803"/>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3" name="Textfeld 2">
                  <a:extLst>
                    <a:ext uri="{FF2B5EF4-FFF2-40B4-BE49-F238E27FC236}">
                      <a16:creationId xmlns:a16="http://schemas.microsoft.com/office/drawing/2014/main" id="{52CA2AEE-647C-FF65-676B-190419195BF8}"/>
                    </a:ext>
                  </a:extLst>
                </p:cNvPr>
                <p:cNvSpPr txBox="1">
                  <a:spLocks noRot="1" noChangeAspect="1" noMove="1" noResize="1" noEditPoints="1" noAdjustHandles="1" noChangeArrowheads="1" noChangeShapeType="1" noTextEdit="1"/>
                </p:cNvSpPr>
                <p:nvPr/>
              </p:nvSpPr>
              <p:spPr>
                <a:xfrm>
                  <a:off x="7085936" y="3299803"/>
                  <a:ext cx="743570" cy="338554"/>
                </a:xfrm>
                <a:prstGeom prst="rect">
                  <a:avLst/>
                </a:prstGeom>
                <a:blipFill>
                  <a:blip r:embed="rId9"/>
                  <a:stretch>
                    <a:fillRect/>
                  </a:stretch>
                </a:blipFill>
              </p:spPr>
              <p:txBody>
                <a:bodyPr/>
                <a:lstStyle/>
                <a:p>
                  <a:r>
                    <a:rPr lang="en-US">
                      <a:noFill/>
                    </a:rPr>
                    <a:t> </a:t>
                  </a:r>
                </a:p>
              </p:txBody>
            </p:sp>
          </mc:Fallback>
        </mc:AlternateContent>
        <p:cxnSp>
          <p:nvCxnSpPr>
            <p:cNvPr id="7" name="Gerade Verbindung mit Pfeil 6">
              <a:extLst>
                <a:ext uri="{FF2B5EF4-FFF2-40B4-BE49-F238E27FC236}">
                  <a16:creationId xmlns:a16="http://schemas.microsoft.com/office/drawing/2014/main" id="{B25E5DD7-64B8-C4A0-EB2A-2FE0C21A33A1}"/>
                </a:ext>
              </a:extLst>
            </p:cNvPr>
            <p:cNvCxnSpPr>
              <a:cxnSpLocks/>
            </p:cNvCxnSpPr>
            <p:nvPr/>
          </p:nvCxnSpPr>
          <p:spPr>
            <a:xfrm>
              <a:off x="7868375" y="3513095"/>
              <a:ext cx="10972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6DB1CE4-BFEA-DF4C-CFA8-4C0D141968F3}"/>
                    </a:ext>
                  </a:extLst>
                </p:cNvPr>
                <p:cNvSpPr txBox="1"/>
                <p:nvPr/>
              </p:nvSpPr>
              <p:spPr>
                <a:xfrm>
                  <a:off x="7592768" y="2905882"/>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9" name="Textfeld 8">
                  <a:extLst>
                    <a:ext uri="{FF2B5EF4-FFF2-40B4-BE49-F238E27FC236}">
                      <a16:creationId xmlns:a16="http://schemas.microsoft.com/office/drawing/2014/main" id="{D6DB1CE4-BFEA-DF4C-CFA8-4C0D141968F3}"/>
                    </a:ext>
                  </a:extLst>
                </p:cNvPr>
                <p:cNvSpPr txBox="1">
                  <a:spLocks noRot="1" noChangeAspect="1" noMove="1" noResize="1" noEditPoints="1" noAdjustHandles="1" noChangeArrowheads="1" noChangeShapeType="1" noTextEdit="1"/>
                </p:cNvSpPr>
                <p:nvPr/>
              </p:nvSpPr>
              <p:spPr>
                <a:xfrm>
                  <a:off x="7592768" y="2905882"/>
                  <a:ext cx="1440000" cy="636585"/>
                </a:xfrm>
                <a:prstGeom prst="rect">
                  <a:avLst/>
                </a:prstGeom>
                <a:blipFill>
                  <a:blip r:embed="rId10"/>
                  <a:stretch>
                    <a:fillRect b="-5882"/>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9FC43F56-80B9-4C13-D228-1DE10465A0EC}"/>
                </a:ext>
              </a:extLst>
            </p:cNvPr>
            <p:cNvSpPr/>
            <p:nvPr/>
          </p:nvSpPr>
          <p:spPr>
            <a:xfrm>
              <a:off x="8969578" y="3332306"/>
              <a:ext cx="378229"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E7D064F-20A5-62A2-02B4-5F41274DE3F9}"/>
                    </a:ext>
                  </a:extLst>
                </p:cNvPr>
                <p:cNvSpPr txBox="1"/>
                <p:nvPr/>
              </p:nvSpPr>
              <p:spPr>
                <a:xfrm>
                  <a:off x="8752161" y="3332306"/>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10" name="Textfeld 9">
                  <a:extLst>
                    <a:ext uri="{FF2B5EF4-FFF2-40B4-BE49-F238E27FC236}">
                      <a16:creationId xmlns:a16="http://schemas.microsoft.com/office/drawing/2014/main" id="{0E7D064F-20A5-62A2-02B4-5F41274DE3F9}"/>
                    </a:ext>
                  </a:extLst>
                </p:cNvPr>
                <p:cNvSpPr txBox="1">
                  <a:spLocks noRot="1" noChangeAspect="1" noMove="1" noResize="1" noEditPoints="1" noAdjustHandles="1" noChangeArrowheads="1" noChangeShapeType="1" noTextEdit="1"/>
                </p:cNvSpPr>
                <p:nvPr/>
              </p:nvSpPr>
              <p:spPr>
                <a:xfrm>
                  <a:off x="8752161" y="3332306"/>
                  <a:ext cx="876254" cy="338554"/>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4363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47DEED-531C-4706-0A74-022D218FE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F98973-0EE3-1FF8-2759-1A940E0A228B}"/>
              </a:ext>
            </a:extLst>
          </p:cNvPr>
          <p:cNvSpPr>
            <a:spLocks noGrp="1"/>
          </p:cNvSpPr>
          <p:nvPr>
            <p:ph type="title"/>
          </p:nvPr>
        </p:nvSpPr>
        <p:spPr/>
        <p:txBody>
          <a:bodyPr anchor="t">
            <a:normAutofit/>
          </a:bodyPr>
          <a:lstStyle/>
          <a:p>
            <a:r>
              <a:rPr lang="en-US" sz="3200" dirty="0"/>
              <a:t>Physics-augmented neural network model (PANN)</a:t>
            </a:r>
          </a:p>
        </p:txBody>
      </p:sp>
      <p:sp>
        <p:nvSpPr>
          <p:cNvPr id="4" name="Datumsplatzhalter 3">
            <a:extLst>
              <a:ext uri="{FF2B5EF4-FFF2-40B4-BE49-F238E27FC236}">
                <a16:creationId xmlns:a16="http://schemas.microsoft.com/office/drawing/2014/main" id="{58A3A7BB-30EC-41F2-9644-65A1C73B9887}"/>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6E3ED31A-0300-515B-8952-24988BFAFF95}"/>
              </a:ext>
            </a:extLst>
          </p:cNvPr>
          <p:cNvSpPr>
            <a:spLocks noGrp="1"/>
          </p:cNvSpPr>
          <p:nvPr>
            <p:ph type="ftr" sz="quarter" idx="11"/>
          </p:nvPr>
        </p:nvSpPr>
        <p:spPr/>
        <p:txBody>
          <a:bodyPr/>
          <a:lstStyle/>
          <a:p>
            <a:r>
              <a:rPr lang="de-DE" sz="1000"/>
              <a:t>Tutorial | Hyperelasticity | Task 3</a:t>
            </a:r>
            <a:endParaRPr lang="de-DE" sz="1000" dirty="0"/>
          </a:p>
        </p:txBody>
      </p:sp>
      <p:sp>
        <p:nvSpPr>
          <p:cNvPr id="6" name="Foliennummernplatzhalter 5">
            <a:extLst>
              <a:ext uri="{FF2B5EF4-FFF2-40B4-BE49-F238E27FC236}">
                <a16:creationId xmlns:a16="http://schemas.microsoft.com/office/drawing/2014/main" id="{BDE6672D-3681-8C15-F291-D98A503A04AA}"/>
              </a:ext>
            </a:extLst>
          </p:cNvPr>
          <p:cNvSpPr>
            <a:spLocks noGrp="1"/>
          </p:cNvSpPr>
          <p:nvPr>
            <p:ph type="sldNum" sz="quarter" idx="12"/>
          </p:nvPr>
        </p:nvSpPr>
        <p:spPr/>
        <p:txBody>
          <a:bodyPr/>
          <a:lstStyle/>
          <a:p>
            <a:fld id="{DD2F4C09-65E4-4AD7-8D55-83CBD210ED85}" type="slidenum">
              <a:rPr lang="de-DE" smtClean="0"/>
              <a:pPr/>
              <a:t>26</a:t>
            </a:fld>
            <a:endParaRPr lang="de-DE" dirty="0"/>
          </a:p>
        </p:txBody>
      </p:sp>
      <p:grpSp>
        <p:nvGrpSpPr>
          <p:cNvPr id="80" name="Gruppieren 79">
            <a:extLst>
              <a:ext uri="{FF2B5EF4-FFF2-40B4-BE49-F238E27FC236}">
                <a16:creationId xmlns:a16="http://schemas.microsoft.com/office/drawing/2014/main" id="{83830B8F-2BDA-51C5-A7AA-F47D9FEB257B}"/>
              </a:ext>
            </a:extLst>
          </p:cNvPr>
          <p:cNvGrpSpPr/>
          <p:nvPr/>
        </p:nvGrpSpPr>
        <p:grpSpPr>
          <a:xfrm>
            <a:off x="4848000" y="2329057"/>
            <a:ext cx="7853274" cy="3854276"/>
            <a:chOff x="1779259" y="2032013"/>
            <a:chExt cx="7853274" cy="3854276"/>
          </a:xfrm>
        </p:grpSpPr>
        <p:sp>
          <p:nvSpPr>
            <p:cNvPr id="8" name="Abgerundetes Rechteck 7">
              <a:extLst>
                <a:ext uri="{FF2B5EF4-FFF2-40B4-BE49-F238E27FC236}">
                  <a16:creationId xmlns:a16="http://schemas.microsoft.com/office/drawing/2014/main" id="{C69D04C3-12AC-AAA6-ACF6-0B45C3BE74AF}"/>
                </a:ext>
              </a:extLst>
            </p:cNvPr>
            <p:cNvSpPr/>
            <p:nvPr/>
          </p:nvSpPr>
          <p:spPr>
            <a:xfrm>
              <a:off x="6587131" y="5567931"/>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scalar output </a:t>
              </a:r>
            </a:p>
          </p:txBody>
        </p:sp>
        <p:sp>
          <p:nvSpPr>
            <p:cNvPr id="19" name="Oval 18">
              <a:extLst>
                <a:ext uri="{FF2B5EF4-FFF2-40B4-BE49-F238E27FC236}">
                  <a16:creationId xmlns:a16="http://schemas.microsoft.com/office/drawing/2014/main" id="{B5BF3205-4E96-CDBB-3BD5-0FD90F21D159}"/>
                </a:ext>
              </a:extLst>
            </p:cNvPr>
            <p:cNvSpPr/>
            <p:nvPr/>
          </p:nvSpPr>
          <p:spPr>
            <a:xfrm>
              <a:off x="4243249"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6561B3E5-C42B-F29A-8518-54B4B3C2AD33}"/>
                </a:ext>
              </a:extLst>
            </p:cNvPr>
            <p:cNvSpPr/>
            <p:nvPr/>
          </p:nvSpPr>
          <p:spPr>
            <a:xfrm>
              <a:off x="4243249"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1E27BF8-98FE-D0B8-72C7-9A5601EFBFA9}"/>
                </a:ext>
              </a:extLst>
            </p:cNvPr>
            <p:cNvSpPr/>
            <p:nvPr/>
          </p:nvSpPr>
          <p:spPr>
            <a:xfrm>
              <a:off x="4243249"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EF1D2D8A-BB40-2172-A69E-C37C93B6A5CC}"/>
                </a:ext>
              </a:extLst>
            </p:cNvPr>
            <p:cNvSpPr/>
            <p:nvPr/>
          </p:nvSpPr>
          <p:spPr>
            <a:xfrm>
              <a:off x="4243249"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CD8F73-99DE-1BC1-8EE4-2CC851E7BC19}"/>
                </a:ext>
              </a:extLst>
            </p:cNvPr>
            <p:cNvSpPr/>
            <p:nvPr/>
          </p:nvSpPr>
          <p:spPr>
            <a:xfrm>
              <a:off x="5637790"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8B63B4-D083-0921-64E8-168263F8801B}"/>
                </a:ext>
              </a:extLst>
            </p:cNvPr>
            <p:cNvSpPr/>
            <p:nvPr/>
          </p:nvSpPr>
          <p:spPr>
            <a:xfrm>
              <a:off x="5637790"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CE1C9C-4565-65C4-A08C-E18EF5B154F4}"/>
                </a:ext>
              </a:extLst>
            </p:cNvPr>
            <p:cNvSpPr/>
            <p:nvPr/>
          </p:nvSpPr>
          <p:spPr>
            <a:xfrm>
              <a:off x="5637790"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CC7DCCA6-7F49-C667-4261-0D629F49AAFE}"/>
                </a:ext>
              </a:extLst>
            </p:cNvPr>
            <p:cNvSpPr/>
            <p:nvPr/>
          </p:nvSpPr>
          <p:spPr>
            <a:xfrm>
              <a:off x="5637790"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0ECCD-786C-4173-F4A1-4F7F04CC7148}"/>
                </a:ext>
              </a:extLst>
            </p:cNvPr>
            <p:cNvSpPr/>
            <p:nvPr/>
          </p:nvSpPr>
          <p:spPr>
            <a:xfrm>
              <a:off x="7269950" y="3293454"/>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95C2F99F-943A-E385-5408-A7824A3B7410}"/>
                </a:ext>
              </a:extLst>
            </p:cNvPr>
            <p:cNvGrpSpPr/>
            <p:nvPr/>
          </p:nvGrpSpPr>
          <p:grpSpPr>
            <a:xfrm>
              <a:off x="4780873" y="2944964"/>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00CAD6A0-6B42-3381-07E4-08823BF3B7FD}"/>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085DA5A-768D-5722-1821-0FF3C756C91D}"/>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539C445-5269-93D9-6006-2AB2A1FE0B8B}"/>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699F8AD-F579-6E9C-8FD3-422CBB34F7B9}"/>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56ED2EB7-FE6A-B2BA-E318-D679085EB056}"/>
                </a:ext>
              </a:extLst>
            </p:cNvPr>
            <p:cNvGrpSpPr/>
            <p:nvPr/>
          </p:nvGrpSpPr>
          <p:grpSpPr>
            <a:xfrm>
              <a:off x="4775595" y="3393305"/>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37B01D48-2D1B-5304-5126-CEA4943758D5}"/>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E276DB3-7EFD-E28E-966C-50F0CD2BB55A}"/>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C46B091-D824-1E03-DDEE-FE7F52224A8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9E3C1B-ABCB-F502-6552-DC716C955284}"/>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4A501A18-8A85-54A2-B99B-D10ABB764597}"/>
                </a:ext>
              </a:extLst>
            </p:cNvPr>
            <p:cNvGrpSpPr/>
            <p:nvPr/>
          </p:nvGrpSpPr>
          <p:grpSpPr>
            <a:xfrm>
              <a:off x="4775595" y="4175753"/>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9CA174D7-34FE-A205-4C04-89D8ECF910E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93904CA-5A67-378A-5CA2-BC10ED645E17}"/>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2313B9F-BDFD-13EE-E3EE-8F93F0A6770E}"/>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52186F7-D874-0D46-80CE-669C50CE8D72}"/>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D30163B9-4BF1-61CC-2F60-4913ED48230A}"/>
                </a:ext>
              </a:extLst>
            </p:cNvPr>
            <p:cNvCxnSpPr>
              <a:cxnSpLocks/>
              <a:stCxn id="19" idx="6"/>
              <a:endCxn id="23" idx="2"/>
            </p:cNvCxnSpPr>
            <p:nvPr/>
          </p:nvCxnSpPr>
          <p:spPr>
            <a:xfrm>
              <a:off x="4621478" y="2993042"/>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A8AE32F0-957C-3FC7-86F6-8834D515B0D2}"/>
                </a:ext>
              </a:extLst>
            </p:cNvPr>
            <p:cNvCxnSpPr>
              <a:cxnSpLocks/>
              <a:stCxn id="19" idx="6"/>
              <a:endCxn id="24" idx="2"/>
            </p:cNvCxnSpPr>
            <p:nvPr/>
          </p:nvCxnSpPr>
          <p:spPr>
            <a:xfrm>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166479DD-F273-4692-6E9E-D2876863C2D3}"/>
                </a:ext>
              </a:extLst>
            </p:cNvPr>
            <p:cNvCxnSpPr>
              <a:cxnSpLocks/>
              <a:stCxn id="19" idx="6"/>
              <a:endCxn id="26" idx="2"/>
            </p:cNvCxnSpPr>
            <p:nvPr/>
          </p:nvCxnSpPr>
          <p:spPr>
            <a:xfrm>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42269D87-A0FC-6C62-DD5C-5FE5FFA36DCB}"/>
                </a:ext>
              </a:extLst>
            </p:cNvPr>
            <p:cNvCxnSpPr>
              <a:cxnSpLocks/>
              <a:stCxn id="20" idx="6"/>
              <a:endCxn id="23" idx="2"/>
            </p:cNvCxnSpPr>
            <p:nvPr/>
          </p:nvCxnSpPr>
          <p:spPr>
            <a:xfrm flipV="1">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AAF5B43-47D6-0125-6B5D-7F198276273E}"/>
                </a:ext>
              </a:extLst>
            </p:cNvPr>
            <p:cNvCxnSpPr>
              <a:cxnSpLocks/>
              <a:stCxn id="20" idx="6"/>
              <a:endCxn id="24" idx="2"/>
            </p:cNvCxnSpPr>
            <p:nvPr/>
          </p:nvCxnSpPr>
          <p:spPr>
            <a:xfrm>
              <a:off x="4621478" y="3393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61A4E395-5C52-8C03-4BD8-4C34419B4E48}"/>
                </a:ext>
              </a:extLst>
            </p:cNvPr>
            <p:cNvCxnSpPr>
              <a:cxnSpLocks/>
              <a:stCxn id="20" idx="6"/>
              <a:endCxn id="26" idx="2"/>
            </p:cNvCxnSpPr>
            <p:nvPr/>
          </p:nvCxnSpPr>
          <p:spPr>
            <a:xfrm>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3FCDE7BE-C6A0-6D8D-B5AD-8ECDC6E91B35}"/>
                </a:ext>
              </a:extLst>
            </p:cNvPr>
            <p:cNvCxnSpPr>
              <a:cxnSpLocks/>
              <a:stCxn id="22" idx="6"/>
              <a:endCxn id="23" idx="2"/>
            </p:cNvCxnSpPr>
            <p:nvPr/>
          </p:nvCxnSpPr>
          <p:spPr>
            <a:xfrm flipV="1">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EB27D68F-5597-9999-06B8-454FCD41A983}"/>
                </a:ext>
              </a:extLst>
            </p:cNvPr>
            <p:cNvCxnSpPr>
              <a:cxnSpLocks/>
              <a:stCxn id="22" idx="6"/>
              <a:endCxn id="24" idx="2"/>
            </p:cNvCxnSpPr>
            <p:nvPr/>
          </p:nvCxnSpPr>
          <p:spPr>
            <a:xfrm flipV="1">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330ADADC-7D35-CE3B-4FB0-A4F375055531}"/>
                </a:ext>
              </a:extLst>
            </p:cNvPr>
            <p:cNvCxnSpPr>
              <a:cxnSpLocks/>
              <a:stCxn id="22" idx="6"/>
              <a:endCxn id="26" idx="2"/>
            </p:cNvCxnSpPr>
            <p:nvPr/>
          </p:nvCxnSpPr>
          <p:spPr>
            <a:xfrm>
              <a:off x="4621478" y="4194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738601CE-1BF2-5CB9-7793-1C8AE0E2247E}"/>
                </a:ext>
              </a:extLst>
            </p:cNvPr>
            <p:cNvSpPr/>
            <p:nvPr/>
          </p:nvSpPr>
          <p:spPr>
            <a:xfrm>
              <a:off x="4345408" y="5576816"/>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layers </a:t>
              </a:r>
            </a:p>
          </p:txBody>
        </p:sp>
        <p:grpSp>
          <p:nvGrpSpPr>
            <p:cNvPr id="107" name="Gruppieren 106">
              <a:extLst>
                <a:ext uri="{FF2B5EF4-FFF2-40B4-BE49-F238E27FC236}">
                  <a16:creationId xmlns:a16="http://schemas.microsoft.com/office/drawing/2014/main" id="{49778840-05AE-F937-1658-1805C7DB025B}"/>
                </a:ext>
              </a:extLst>
            </p:cNvPr>
            <p:cNvGrpSpPr/>
            <p:nvPr/>
          </p:nvGrpSpPr>
          <p:grpSpPr>
            <a:xfrm>
              <a:off x="1779259" y="2367359"/>
              <a:ext cx="1910666" cy="2514472"/>
              <a:chOff x="809979" y="2244798"/>
              <a:chExt cx="1910666" cy="2514472"/>
            </a:xfrm>
          </p:grpSpPr>
          <p:grpSp>
            <p:nvGrpSpPr>
              <p:cNvPr id="74" name="Gruppieren 73">
                <a:extLst>
                  <a:ext uri="{FF2B5EF4-FFF2-40B4-BE49-F238E27FC236}">
                    <a16:creationId xmlns:a16="http://schemas.microsoft.com/office/drawing/2014/main" id="{F11F7A2A-64F3-B6D6-0AC8-2A23DF99CD78}"/>
                  </a:ext>
                </a:extLst>
              </p:cNvPr>
              <p:cNvGrpSpPr/>
              <p:nvPr/>
            </p:nvGrpSpPr>
            <p:grpSpPr>
              <a:xfrm>
                <a:off x="809979" y="3285270"/>
                <a:ext cx="699942" cy="360000"/>
                <a:chOff x="675933" y="2684638"/>
                <a:chExt cx="1084183" cy="528696"/>
              </a:xfrm>
            </p:grpSpPr>
            <p:sp>
              <p:nvSpPr>
                <p:cNvPr id="75" name="Oval 74">
                  <a:extLst>
                    <a:ext uri="{FF2B5EF4-FFF2-40B4-BE49-F238E27FC236}">
                      <a16:creationId xmlns:a16="http://schemas.microsoft.com/office/drawing/2014/main" id="{05246246-473B-AC21-40FA-F06DA83DC3FD}"/>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5BDB3C19-C16A-0F76-2F8F-0754F600DC66}"/>
                        </a:ext>
                      </a:extLst>
                    </p:cNvPr>
                    <p:cNvSpPr txBox="1"/>
                    <p:nvPr/>
                  </p:nvSpPr>
                  <p:spPr>
                    <a:xfrm>
                      <a:off x="675933" y="2684638"/>
                      <a:ext cx="1084183" cy="4972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𝑭</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5BDB3C19-C16A-0F76-2F8F-0754F600DC66}"/>
                        </a:ext>
                      </a:extLst>
                    </p:cNvPr>
                    <p:cNvSpPr txBox="1">
                      <a:spLocks noRot="1" noChangeAspect="1" noMove="1" noResize="1" noEditPoints="1" noAdjustHandles="1" noChangeArrowheads="1" noChangeShapeType="1" noTextEdit="1"/>
                    </p:cNvSpPr>
                    <p:nvPr/>
                  </p:nvSpPr>
                  <p:spPr>
                    <a:xfrm>
                      <a:off x="675933" y="2684638"/>
                      <a:ext cx="1084183" cy="497200"/>
                    </a:xfrm>
                    <a:prstGeom prst="rect">
                      <a:avLst/>
                    </a:prstGeom>
                    <a:blipFill>
                      <a:blip r:embed="rId2"/>
                      <a:stretch>
                        <a:fillRect/>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781D1FED-2F5C-A6AA-D576-A6199AA203BD}"/>
                  </a:ext>
                </a:extLst>
              </p:cNvPr>
              <p:cNvSpPr/>
              <p:nvPr/>
            </p:nvSpPr>
            <p:spPr>
              <a:xfrm>
                <a:off x="2147838" y="275302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CAA0BFCC-E021-532B-350A-F382C031DE44}"/>
                  </a:ext>
                </a:extLst>
              </p:cNvPr>
              <p:cNvSpPr/>
              <p:nvPr/>
            </p:nvSpPr>
            <p:spPr>
              <a:xfrm>
                <a:off x="2147838" y="328000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8C2A1AB5-59DB-10A1-8FA9-096D01A81717}"/>
                      </a:ext>
                    </a:extLst>
                  </p:cNvPr>
                  <p:cNvSpPr txBox="1"/>
                  <p:nvPr/>
                </p:nvSpPr>
                <p:spPr>
                  <a:xfrm>
                    <a:off x="1965931" y="3280572"/>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𝐽</m:t>
                          </m:r>
                        </m:oMath>
                      </m:oMathPara>
                    </a14:m>
                    <a:endParaRPr lang="en-US" sz="1100" dirty="0">
                      <a:solidFill>
                        <a:schemeClr val="tx1"/>
                      </a:solidFill>
                    </a:endParaRPr>
                  </a:p>
                </p:txBody>
              </p:sp>
            </mc:Choice>
            <mc:Fallback xmlns="">
              <p:sp>
                <p:nvSpPr>
                  <p:cNvPr id="82" name="Textfeld 81">
                    <a:extLst>
                      <a:ext uri="{FF2B5EF4-FFF2-40B4-BE49-F238E27FC236}">
                        <a16:creationId xmlns:a16="http://schemas.microsoft.com/office/drawing/2014/main" id="{8C2A1AB5-59DB-10A1-8FA9-096D01A81717}"/>
                      </a:ext>
                    </a:extLst>
                  </p:cNvPr>
                  <p:cNvSpPr txBox="1">
                    <a:spLocks noRot="1" noChangeAspect="1" noMove="1" noResize="1" noEditPoints="1" noAdjustHandles="1" noChangeArrowheads="1" noChangeShapeType="1" noTextEdit="1"/>
                  </p:cNvSpPr>
                  <p:nvPr/>
                </p:nvSpPr>
                <p:spPr>
                  <a:xfrm>
                    <a:off x="1965931" y="3280572"/>
                    <a:ext cx="699941" cy="338554"/>
                  </a:xfrm>
                  <a:prstGeom prst="rect">
                    <a:avLst/>
                  </a:prstGeom>
                  <a:blipFill>
                    <a:blip r:embed="rId3"/>
                    <a:stretch>
                      <a:fillRect b="-10714"/>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D7EA188F-4ABC-3A0E-1E4B-165FB54159A0}"/>
                  </a:ext>
                </a:extLst>
              </p:cNvPr>
              <p:cNvSpPr/>
              <p:nvPr/>
            </p:nvSpPr>
            <p:spPr>
              <a:xfrm>
                <a:off x="2147838" y="38266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7" name="Oval 86">
                <a:extLst>
                  <a:ext uri="{FF2B5EF4-FFF2-40B4-BE49-F238E27FC236}">
                    <a16:creationId xmlns:a16="http://schemas.microsoft.com/office/drawing/2014/main" id="{F64C142D-1FC9-B11F-23E3-F82A3F4433D3}"/>
                  </a:ext>
                </a:extLst>
              </p:cNvPr>
              <p:cNvSpPr/>
              <p:nvPr/>
            </p:nvSpPr>
            <p:spPr>
              <a:xfrm>
                <a:off x="2147838" y="22447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56A599AA-E0C1-AFF6-F1A4-039ABEE8BF9B}"/>
                      </a:ext>
                    </a:extLst>
                  </p:cNvPr>
                  <p:cNvSpPr txBox="1"/>
                  <p:nvPr/>
                </p:nvSpPr>
                <p:spPr>
                  <a:xfrm>
                    <a:off x="2001424" y="2244798"/>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1</m:t>
                              </m:r>
                            </m:sub>
                          </m:sSub>
                        </m:oMath>
                      </m:oMathPara>
                    </a14:m>
                    <a:endParaRPr lang="en-US" sz="1100" b="1" dirty="0">
                      <a:solidFill>
                        <a:schemeClr val="tx1"/>
                      </a:solidFill>
                    </a:endParaRPr>
                  </a:p>
                </p:txBody>
              </p:sp>
            </mc:Choice>
            <mc:Fallback xmlns="">
              <p:sp>
                <p:nvSpPr>
                  <p:cNvPr id="88" name="Textfeld 87">
                    <a:extLst>
                      <a:ext uri="{FF2B5EF4-FFF2-40B4-BE49-F238E27FC236}">
                        <a16:creationId xmlns:a16="http://schemas.microsoft.com/office/drawing/2014/main" id="{56A599AA-E0C1-AFF6-F1A4-039ABEE8BF9B}"/>
                      </a:ext>
                    </a:extLst>
                  </p:cNvPr>
                  <p:cNvSpPr txBox="1">
                    <a:spLocks noRot="1" noChangeAspect="1" noMove="1" noResize="1" noEditPoints="1" noAdjustHandles="1" noChangeArrowheads="1" noChangeShapeType="1" noTextEdit="1"/>
                  </p:cNvSpPr>
                  <p:nvPr/>
                </p:nvSpPr>
                <p:spPr>
                  <a:xfrm>
                    <a:off x="2001424" y="2244798"/>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62C059A5-FB9F-783C-243D-A6FF1B9123E6}"/>
                  </a:ext>
                </a:extLst>
              </p:cNvPr>
              <p:cNvSpPr/>
              <p:nvPr/>
            </p:nvSpPr>
            <p:spPr>
              <a:xfrm>
                <a:off x="2147838" y="439927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EAB6B97C-84FB-DF5B-5C75-ED54F9ECD3FC}"/>
                      </a:ext>
                    </a:extLst>
                  </p:cNvPr>
                  <p:cNvSpPr txBox="1"/>
                  <p:nvPr/>
                </p:nvSpPr>
                <p:spPr>
                  <a:xfrm>
                    <a:off x="2017232" y="381721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4</m:t>
                              </m:r>
                            </m:sub>
                          </m:sSub>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EAB6B97C-84FB-DF5B-5C75-ED54F9ECD3FC}"/>
                      </a:ext>
                    </a:extLst>
                  </p:cNvPr>
                  <p:cNvSpPr txBox="1">
                    <a:spLocks noRot="1" noChangeAspect="1" noMove="1" noResize="1" noEditPoints="1" noAdjustHandles="1" noChangeArrowheads="1" noChangeShapeType="1" noTextEdit="1"/>
                  </p:cNvSpPr>
                  <p:nvPr/>
                </p:nvSpPr>
                <p:spPr>
                  <a:xfrm>
                    <a:off x="2017232" y="3817219"/>
                    <a:ext cx="699941" cy="338554"/>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787EB2F2-886B-08BC-4EB3-63FA5FFAD013}"/>
                      </a:ext>
                    </a:extLst>
                  </p:cNvPr>
                  <p:cNvSpPr txBox="1"/>
                  <p:nvPr/>
                </p:nvSpPr>
                <p:spPr>
                  <a:xfrm>
                    <a:off x="2001424" y="4396922"/>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5</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787EB2F2-886B-08BC-4EB3-63FA5FFAD013}"/>
                      </a:ext>
                    </a:extLst>
                  </p:cNvPr>
                  <p:cNvSpPr txBox="1">
                    <a:spLocks noRot="1" noChangeAspect="1" noMove="1" noResize="1" noEditPoints="1" noAdjustHandles="1" noChangeArrowheads="1" noChangeShapeType="1" noTextEdit="1"/>
                  </p:cNvSpPr>
                  <p:nvPr/>
                </p:nvSpPr>
                <p:spPr>
                  <a:xfrm>
                    <a:off x="2001424" y="4396922"/>
                    <a:ext cx="699941" cy="338554"/>
                  </a:xfrm>
                  <a:prstGeom prst="rect">
                    <a:avLst/>
                  </a:prstGeom>
                  <a:blipFill>
                    <a:blip r:embed="rId6"/>
                    <a:stretch>
                      <a:fillRect b="-3571"/>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E8FD163A-C255-AB4F-312E-0A2E8FF15231}"/>
                  </a:ext>
                </a:extLst>
              </p:cNvPr>
              <p:cNvCxnSpPr>
                <a:cxnSpLocks/>
              </p:cNvCxnSpPr>
              <p:nvPr/>
            </p:nvCxnSpPr>
            <p:spPr>
              <a:xfrm flipV="1">
                <a:off x="1311692" y="2376534"/>
                <a:ext cx="833146" cy="1068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11AE954E-4887-CA53-48A4-CF52AA415FD4}"/>
                  </a:ext>
                </a:extLst>
              </p:cNvPr>
              <p:cNvCxnSpPr>
                <a:cxnSpLocks/>
              </p:cNvCxnSpPr>
              <p:nvPr/>
            </p:nvCxnSpPr>
            <p:spPr>
              <a:xfrm flipV="1">
                <a:off x="1295621" y="2967954"/>
                <a:ext cx="873541" cy="495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4B713324-532A-1164-89CC-39DB8B2C5C9D}"/>
                  </a:ext>
                </a:extLst>
              </p:cNvPr>
              <p:cNvCxnSpPr>
                <a:cxnSpLocks/>
              </p:cNvCxnSpPr>
              <p:nvPr/>
            </p:nvCxnSpPr>
            <p:spPr>
              <a:xfrm>
                <a:off x="1307843" y="3444902"/>
                <a:ext cx="866597" cy="5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6F58077E-CA11-A32A-15C3-7658549CAC18}"/>
                  </a:ext>
                </a:extLst>
              </p:cNvPr>
              <p:cNvCxnSpPr>
                <a:cxnSpLocks/>
              </p:cNvCxnSpPr>
              <p:nvPr/>
            </p:nvCxnSpPr>
            <p:spPr>
              <a:xfrm>
                <a:off x="1318106" y="3444902"/>
                <a:ext cx="856334" cy="475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040DEDD3-ABD9-844A-50EC-2012506BBF0D}"/>
                  </a:ext>
                </a:extLst>
              </p:cNvPr>
              <p:cNvCxnSpPr>
                <a:cxnSpLocks/>
              </p:cNvCxnSpPr>
              <p:nvPr/>
            </p:nvCxnSpPr>
            <p:spPr>
              <a:xfrm>
                <a:off x="1338849" y="3490136"/>
                <a:ext cx="855413" cy="978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FA698CAB-DF8B-E2E4-49A9-CCE1DDFCAC03}"/>
                      </a:ext>
                    </a:extLst>
                  </p:cNvPr>
                  <p:cNvSpPr txBox="1"/>
                  <p:nvPr/>
                </p:nvSpPr>
                <p:spPr>
                  <a:xfrm>
                    <a:off x="2020704" y="273846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600" dirty="0">
                      <a:solidFill>
                        <a:schemeClr val="tx1"/>
                      </a:solidFill>
                    </a:endParaRPr>
                  </a:p>
                </p:txBody>
              </p:sp>
            </mc:Choice>
            <mc:Fallback xmlns="">
              <p:sp>
                <p:nvSpPr>
                  <p:cNvPr id="79" name="Textfeld 78">
                    <a:extLst>
                      <a:ext uri="{FF2B5EF4-FFF2-40B4-BE49-F238E27FC236}">
                        <a16:creationId xmlns:a16="http://schemas.microsoft.com/office/drawing/2014/main" id="{FA698CAB-DF8B-E2E4-49A9-CCE1DDFCAC03}"/>
                      </a:ext>
                    </a:extLst>
                  </p:cNvPr>
                  <p:cNvSpPr txBox="1">
                    <a:spLocks noRot="1" noChangeAspect="1" noMove="1" noResize="1" noEditPoints="1" noAdjustHandles="1" noChangeArrowheads="1" noChangeShapeType="1" noTextEdit="1"/>
                  </p:cNvSpPr>
                  <p:nvPr/>
                </p:nvSpPr>
                <p:spPr>
                  <a:xfrm>
                    <a:off x="2020704" y="2738469"/>
                    <a:ext cx="699941" cy="338554"/>
                  </a:xfrm>
                  <a:prstGeom prst="rect">
                    <a:avLst/>
                  </a:prstGeom>
                  <a:blipFill>
                    <a:blip r:embed="rId7"/>
                    <a:stretch>
                      <a:fillRect b="-7143"/>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B0C4467A-2C81-774A-F03E-6D12C217945D}"/>
                </a:ext>
              </a:extLst>
            </p:cNvPr>
            <p:cNvSpPr/>
            <p:nvPr/>
          </p:nvSpPr>
          <p:spPr>
            <a:xfrm>
              <a:off x="2695897" y="5567931"/>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inputs</a:t>
              </a:r>
            </a:p>
          </p:txBody>
        </p:sp>
        <p:sp>
          <p:nvSpPr>
            <p:cNvPr id="131" name="Textfeld 130">
              <a:extLst>
                <a:ext uri="{FF2B5EF4-FFF2-40B4-BE49-F238E27FC236}">
                  <a16:creationId xmlns:a16="http://schemas.microsoft.com/office/drawing/2014/main" id="{886BA3C2-E19D-C7B0-7E6A-3AC001838309}"/>
                </a:ext>
              </a:extLst>
            </p:cNvPr>
            <p:cNvSpPr txBox="1"/>
            <p:nvPr/>
          </p:nvSpPr>
          <p:spPr>
            <a:xfrm>
              <a:off x="4218925" y="2812561"/>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B2E0C28D-FACD-8166-85E0-A40070C33692}"/>
                </a:ext>
              </a:extLst>
            </p:cNvPr>
            <p:cNvSpPr txBox="1"/>
            <p:nvPr/>
          </p:nvSpPr>
          <p:spPr>
            <a:xfrm>
              <a:off x="4212144" y="3199193"/>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B3D21144-18D8-40BA-7673-AF1C3A9CF206}"/>
                </a:ext>
              </a:extLst>
            </p:cNvPr>
            <p:cNvSpPr txBox="1"/>
            <p:nvPr/>
          </p:nvSpPr>
          <p:spPr>
            <a:xfrm>
              <a:off x="4215489" y="4010367"/>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B2E854A2-4731-B3CB-B786-509F1AEA0B9E}"/>
                </a:ext>
              </a:extLst>
            </p:cNvPr>
            <p:cNvSpPr txBox="1"/>
            <p:nvPr/>
          </p:nvSpPr>
          <p:spPr>
            <a:xfrm>
              <a:off x="5623287" y="2822098"/>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85133007-99C4-376F-4E16-E64F81E38D45}"/>
                </a:ext>
              </a:extLst>
            </p:cNvPr>
            <p:cNvSpPr txBox="1"/>
            <p:nvPr/>
          </p:nvSpPr>
          <p:spPr>
            <a:xfrm>
              <a:off x="5618009" y="3208730"/>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2BC1BC18-78A3-FF03-8408-0B7D5C27B371}"/>
                </a:ext>
              </a:extLst>
            </p:cNvPr>
            <p:cNvSpPr txBox="1"/>
            <p:nvPr/>
          </p:nvSpPr>
          <p:spPr>
            <a:xfrm>
              <a:off x="5597585" y="4009984"/>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AE5581EC-69EC-1EE0-8A25-E0183922879E}"/>
                </a:ext>
              </a:extLst>
            </p:cNvPr>
            <p:cNvCxnSpPr>
              <a:cxnSpLocks/>
              <a:endCxn id="30" idx="2"/>
            </p:cNvCxnSpPr>
            <p:nvPr/>
          </p:nvCxnSpPr>
          <p:spPr>
            <a:xfrm>
              <a:off x="6010385" y="3006053"/>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414A403F-3340-E5A1-CEB9-B13DA7502E92}"/>
                </a:ext>
              </a:extLst>
            </p:cNvPr>
            <p:cNvCxnSpPr>
              <a:cxnSpLocks/>
              <a:endCxn id="30" idx="2"/>
            </p:cNvCxnSpPr>
            <p:nvPr/>
          </p:nvCxnSpPr>
          <p:spPr>
            <a:xfrm>
              <a:off x="6010385" y="3393305"/>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BDCDF007-FCF7-E35D-4170-2ECEFB4BCCC5}"/>
                </a:ext>
              </a:extLst>
            </p:cNvPr>
            <p:cNvCxnSpPr>
              <a:cxnSpLocks/>
              <a:endCxn id="30" idx="2"/>
            </p:cNvCxnSpPr>
            <p:nvPr/>
          </p:nvCxnSpPr>
          <p:spPr>
            <a:xfrm flipV="1">
              <a:off x="6010385" y="3473454"/>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10D1553B-68DD-6278-6013-1933D270C6BD}"/>
                </a:ext>
              </a:extLst>
            </p:cNvPr>
            <p:cNvSpPr/>
            <p:nvPr/>
          </p:nvSpPr>
          <p:spPr>
            <a:xfrm>
              <a:off x="2854791" y="2032013"/>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Abgerundetes Rechteck 146">
              <a:extLst>
                <a:ext uri="{FF2B5EF4-FFF2-40B4-BE49-F238E27FC236}">
                  <a16:creationId xmlns:a16="http://schemas.microsoft.com/office/drawing/2014/main" id="{6AFF78BB-123F-56CE-ED64-06A30567D2C6}"/>
                </a:ext>
              </a:extLst>
            </p:cNvPr>
            <p:cNvSpPr/>
            <p:nvPr/>
          </p:nvSpPr>
          <p:spPr>
            <a:xfrm>
              <a:off x="6984061" y="2032013"/>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5CEE8BB3-BB36-7FD2-963D-2CDED92458E3}"/>
                    </a:ext>
                  </a:extLst>
                </p:cNvPr>
                <p:cNvSpPr txBox="1"/>
                <p:nvPr/>
              </p:nvSpPr>
              <p:spPr>
                <a:xfrm>
                  <a:off x="7083132" y="3304177"/>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148" name="Textfeld 147">
                  <a:extLst>
                    <a:ext uri="{FF2B5EF4-FFF2-40B4-BE49-F238E27FC236}">
                      <a16:creationId xmlns:a16="http://schemas.microsoft.com/office/drawing/2014/main" id="{5CEE8BB3-BB36-7FD2-963D-2CDED92458E3}"/>
                    </a:ext>
                  </a:extLst>
                </p:cNvPr>
                <p:cNvSpPr txBox="1">
                  <a:spLocks noRot="1" noChangeAspect="1" noMove="1" noResize="1" noEditPoints="1" noAdjustHandles="1" noChangeArrowheads="1" noChangeShapeType="1" noTextEdit="1"/>
                </p:cNvSpPr>
                <p:nvPr/>
              </p:nvSpPr>
              <p:spPr>
                <a:xfrm>
                  <a:off x="7083132" y="3304177"/>
                  <a:ext cx="743570" cy="338554"/>
                </a:xfrm>
                <a:prstGeom prst="rect">
                  <a:avLst/>
                </a:prstGeom>
                <a:blipFill>
                  <a:blip r:embed="rId8"/>
                  <a:stretch>
                    <a:fillRect/>
                  </a:stretch>
                </a:blipFill>
              </p:spPr>
              <p:txBody>
                <a:bodyPr/>
                <a:lstStyle/>
                <a:p>
                  <a:r>
                    <a:rPr lang="en-US">
                      <a:noFill/>
                    </a:rPr>
                    <a:t> </a:t>
                  </a:r>
                </a:p>
              </p:txBody>
            </p:sp>
          </mc:Fallback>
        </mc:AlternateContent>
        <p:cxnSp>
          <p:nvCxnSpPr>
            <p:cNvPr id="150" name="Gerade Verbindung mit Pfeil 149">
              <a:extLst>
                <a:ext uri="{FF2B5EF4-FFF2-40B4-BE49-F238E27FC236}">
                  <a16:creationId xmlns:a16="http://schemas.microsoft.com/office/drawing/2014/main" id="{CCE5F530-4048-24D8-C01D-737B78649DB5}"/>
                </a:ext>
              </a:extLst>
            </p:cNvPr>
            <p:cNvCxnSpPr>
              <a:cxnSpLocks/>
              <a:endCxn id="131" idx="1"/>
            </p:cNvCxnSpPr>
            <p:nvPr/>
          </p:nvCxnSpPr>
          <p:spPr>
            <a:xfrm>
              <a:off x="3461520" y="2526978"/>
              <a:ext cx="757405" cy="454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81492291-7C79-EE33-1AE1-FCD6F5389D23}"/>
                </a:ext>
              </a:extLst>
            </p:cNvPr>
            <p:cNvCxnSpPr>
              <a:cxnSpLocks/>
              <a:endCxn id="132" idx="1"/>
            </p:cNvCxnSpPr>
            <p:nvPr/>
          </p:nvCxnSpPr>
          <p:spPr>
            <a:xfrm>
              <a:off x="3440632" y="2499095"/>
              <a:ext cx="771512" cy="869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C62B2688-7AA6-27F5-AEC6-1836106BE577}"/>
                </a:ext>
              </a:extLst>
            </p:cNvPr>
            <p:cNvCxnSpPr>
              <a:cxnSpLocks/>
              <a:endCxn id="133" idx="1"/>
            </p:cNvCxnSpPr>
            <p:nvPr/>
          </p:nvCxnSpPr>
          <p:spPr>
            <a:xfrm>
              <a:off x="3471841" y="2526978"/>
              <a:ext cx="743648" cy="1652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83323331-4528-1DA7-BD4C-8027549FA29C}"/>
                </a:ext>
              </a:extLst>
            </p:cNvPr>
            <p:cNvCxnSpPr>
              <a:cxnSpLocks/>
              <a:endCxn id="131" idx="1"/>
            </p:cNvCxnSpPr>
            <p:nvPr/>
          </p:nvCxnSpPr>
          <p:spPr>
            <a:xfrm flipV="1">
              <a:off x="3485844" y="2981838"/>
              <a:ext cx="733081" cy="14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D79A70F8-637C-8EA0-F8BD-7A933761F000}"/>
                </a:ext>
              </a:extLst>
            </p:cNvPr>
            <p:cNvCxnSpPr>
              <a:cxnSpLocks/>
              <a:endCxn id="132" idx="1"/>
            </p:cNvCxnSpPr>
            <p:nvPr/>
          </p:nvCxnSpPr>
          <p:spPr>
            <a:xfrm>
              <a:off x="3489280" y="3141617"/>
              <a:ext cx="722864" cy="226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A2DA7AE1-7C04-9092-8B42-2B064EC100B5}"/>
                </a:ext>
              </a:extLst>
            </p:cNvPr>
            <p:cNvCxnSpPr>
              <a:cxnSpLocks/>
              <a:endCxn id="133" idx="1"/>
            </p:cNvCxnSpPr>
            <p:nvPr/>
          </p:nvCxnSpPr>
          <p:spPr>
            <a:xfrm>
              <a:off x="3461520" y="3078098"/>
              <a:ext cx="753969" cy="110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448A1055-96FB-1504-947E-0A64E33949B0}"/>
                </a:ext>
              </a:extLst>
            </p:cNvPr>
            <p:cNvCxnSpPr>
              <a:cxnSpLocks/>
              <a:endCxn id="131" idx="1"/>
            </p:cNvCxnSpPr>
            <p:nvPr/>
          </p:nvCxnSpPr>
          <p:spPr>
            <a:xfrm flipV="1">
              <a:off x="3461520" y="2981838"/>
              <a:ext cx="757405" cy="64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AE448497-80D9-9BDF-4E7A-BCFF1421A0D4}"/>
                </a:ext>
              </a:extLst>
            </p:cNvPr>
            <p:cNvCxnSpPr>
              <a:cxnSpLocks/>
              <a:endCxn id="133" idx="1"/>
            </p:cNvCxnSpPr>
            <p:nvPr/>
          </p:nvCxnSpPr>
          <p:spPr>
            <a:xfrm>
              <a:off x="3461520" y="3613568"/>
              <a:ext cx="753969" cy="56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7603ED6B-7011-D787-988A-9D30FB403B92}"/>
                </a:ext>
              </a:extLst>
            </p:cNvPr>
            <p:cNvCxnSpPr>
              <a:cxnSpLocks/>
              <a:endCxn id="132" idx="1"/>
            </p:cNvCxnSpPr>
            <p:nvPr/>
          </p:nvCxnSpPr>
          <p:spPr>
            <a:xfrm flipV="1">
              <a:off x="3447096" y="3368470"/>
              <a:ext cx="765048" cy="26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AC4E19ED-1859-63C5-2B83-911746C656FA}"/>
                </a:ext>
              </a:extLst>
            </p:cNvPr>
            <p:cNvCxnSpPr>
              <a:cxnSpLocks/>
              <a:endCxn id="132" idx="1"/>
            </p:cNvCxnSpPr>
            <p:nvPr/>
          </p:nvCxnSpPr>
          <p:spPr>
            <a:xfrm flipV="1">
              <a:off x="3485844" y="3368470"/>
              <a:ext cx="726300" cy="798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648472EB-BF9D-63E0-F4F7-95E518F3E122}"/>
                </a:ext>
              </a:extLst>
            </p:cNvPr>
            <p:cNvCxnSpPr>
              <a:cxnSpLocks/>
              <a:endCxn id="131" idx="1"/>
            </p:cNvCxnSpPr>
            <p:nvPr/>
          </p:nvCxnSpPr>
          <p:spPr>
            <a:xfrm flipV="1">
              <a:off x="3514025" y="2981838"/>
              <a:ext cx="704900" cy="1165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C4C5B1E6-C04A-F00B-0BBE-96FCB4865865}"/>
                </a:ext>
              </a:extLst>
            </p:cNvPr>
            <p:cNvCxnSpPr>
              <a:cxnSpLocks/>
              <a:endCxn id="133" idx="1"/>
            </p:cNvCxnSpPr>
            <p:nvPr/>
          </p:nvCxnSpPr>
          <p:spPr>
            <a:xfrm>
              <a:off x="3514025" y="4179261"/>
              <a:ext cx="701464" cy="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D94B0BA3-87EF-8EC5-35E5-4782B8C5BA29}"/>
                </a:ext>
              </a:extLst>
            </p:cNvPr>
            <p:cNvCxnSpPr>
              <a:cxnSpLocks/>
              <a:endCxn id="133" idx="1"/>
            </p:cNvCxnSpPr>
            <p:nvPr/>
          </p:nvCxnSpPr>
          <p:spPr>
            <a:xfrm flipV="1">
              <a:off x="3461520" y="4179644"/>
              <a:ext cx="753969" cy="512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64E4E2F5-551D-9B4F-E73A-08AE8FD6D5C0}"/>
                </a:ext>
              </a:extLst>
            </p:cNvPr>
            <p:cNvCxnSpPr>
              <a:cxnSpLocks/>
              <a:endCxn id="132" idx="1"/>
            </p:cNvCxnSpPr>
            <p:nvPr/>
          </p:nvCxnSpPr>
          <p:spPr>
            <a:xfrm flipV="1">
              <a:off x="3447096" y="3368470"/>
              <a:ext cx="765048" cy="1323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1721850F-7AC0-C974-5B51-37CC41F20254}"/>
                </a:ext>
              </a:extLst>
            </p:cNvPr>
            <p:cNvCxnSpPr>
              <a:cxnSpLocks/>
              <a:endCxn id="131" idx="1"/>
            </p:cNvCxnSpPr>
            <p:nvPr/>
          </p:nvCxnSpPr>
          <p:spPr>
            <a:xfrm flipV="1">
              <a:off x="3458084" y="2981838"/>
              <a:ext cx="760841" cy="1710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6ED5BC71-5FD8-5BE9-FB2C-F06ABF1B9C7E}"/>
                </a:ext>
              </a:extLst>
            </p:cNvPr>
            <p:cNvCxnSpPr>
              <a:cxnSpLocks/>
              <a:endCxn id="77" idx="2"/>
            </p:cNvCxnSpPr>
            <p:nvPr/>
          </p:nvCxnSpPr>
          <p:spPr>
            <a:xfrm flipV="1">
              <a:off x="7865762" y="3499378"/>
              <a:ext cx="1137012" cy="14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CC1FCED0-DB82-3CD9-4916-FBC761EF6564}"/>
                    </a:ext>
                  </a:extLst>
                </p:cNvPr>
                <p:cNvSpPr txBox="1"/>
                <p:nvPr/>
              </p:nvSpPr>
              <p:spPr>
                <a:xfrm>
                  <a:off x="7686362" y="2810783"/>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59" name="Textfeld 58">
                  <a:extLst>
                    <a:ext uri="{FF2B5EF4-FFF2-40B4-BE49-F238E27FC236}">
                      <a16:creationId xmlns:a16="http://schemas.microsoft.com/office/drawing/2014/main" id="{CC1FCED0-DB82-3CD9-4916-FBC761EF6564}"/>
                    </a:ext>
                  </a:extLst>
                </p:cNvPr>
                <p:cNvSpPr txBox="1">
                  <a:spLocks noRot="1" noChangeAspect="1" noMove="1" noResize="1" noEditPoints="1" noAdjustHandles="1" noChangeArrowheads="1" noChangeShapeType="1" noTextEdit="1"/>
                </p:cNvSpPr>
                <p:nvPr/>
              </p:nvSpPr>
              <p:spPr>
                <a:xfrm>
                  <a:off x="7686362" y="2810783"/>
                  <a:ext cx="1440000" cy="636585"/>
                </a:xfrm>
                <a:prstGeom prst="rect">
                  <a:avLst/>
                </a:prstGeom>
                <a:blipFill>
                  <a:blip r:embed="rId9"/>
                  <a:stretch>
                    <a:fillRect b="-3922"/>
                  </a:stretch>
                </a:blipFill>
              </p:spPr>
              <p:txBody>
                <a:bodyPr/>
                <a:lstStyle/>
                <a:p>
                  <a:r>
                    <a:rPr lang="en-US">
                      <a:noFill/>
                    </a:rPr>
                    <a:t> </a:t>
                  </a:r>
                </a:p>
              </p:txBody>
            </p:sp>
          </mc:Fallback>
        </mc:AlternateContent>
        <p:sp>
          <p:nvSpPr>
            <p:cNvPr id="77" name="Oval 76">
              <a:extLst>
                <a:ext uri="{FF2B5EF4-FFF2-40B4-BE49-F238E27FC236}">
                  <a16:creationId xmlns:a16="http://schemas.microsoft.com/office/drawing/2014/main" id="{6CBE7B03-AF8A-B50F-572B-43380C29B251}"/>
                </a:ext>
              </a:extLst>
            </p:cNvPr>
            <p:cNvSpPr/>
            <p:nvPr/>
          </p:nvSpPr>
          <p:spPr>
            <a:xfrm>
              <a:off x="9002774" y="3319378"/>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B396B083-7CA8-C59B-7044-E72F76BEEF1F}"/>
                    </a:ext>
                  </a:extLst>
                </p:cNvPr>
                <p:cNvSpPr txBox="1"/>
                <p:nvPr/>
              </p:nvSpPr>
              <p:spPr>
                <a:xfrm>
                  <a:off x="8756279" y="3314900"/>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61" name="Textfeld 60">
                  <a:extLst>
                    <a:ext uri="{FF2B5EF4-FFF2-40B4-BE49-F238E27FC236}">
                      <a16:creationId xmlns:a16="http://schemas.microsoft.com/office/drawing/2014/main" id="{B396B083-7CA8-C59B-7044-E72F76BEEF1F}"/>
                    </a:ext>
                  </a:extLst>
                </p:cNvPr>
                <p:cNvSpPr txBox="1">
                  <a:spLocks noRot="1" noChangeAspect="1" noMove="1" noResize="1" noEditPoints="1" noAdjustHandles="1" noChangeArrowheads="1" noChangeShapeType="1" noTextEdit="1"/>
                </p:cNvSpPr>
                <p:nvPr/>
              </p:nvSpPr>
              <p:spPr>
                <a:xfrm>
                  <a:off x="8756279" y="3314900"/>
                  <a:ext cx="876254" cy="338554"/>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Textfeld 102">
                <a:extLst>
                  <a:ext uri="{FF2B5EF4-FFF2-40B4-BE49-F238E27FC236}">
                    <a16:creationId xmlns:a16="http://schemas.microsoft.com/office/drawing/2014/main" id="{7843E35F-8D31-FB67-A9EE-6620517AE872}"/>
                  </a:ext>
                </a:extLst>
              </p:cNvPr>
              <p:cNvSpPr txBox="1"/>
              <p:nvPr/>
            </p:nvSpPr>
            <p:spPr>
              <a:xfrm>
                <a:off x="6287114" y="1063174"/>
                <a:ext cx="6097772" cy="923330"/>
              </a:xfrm>
              <a:prstGeom prst="rect">
                <a:avLst/>
              </a:prstGeom>
              <a:noFill/>
            </p:spPr>
            <p:txBody>
              <a:bodyPr wrap="square">
                <a:spAutoFit/>
              </a:bodyPr>
              <a:lstStyle/>
              <a:p>
                <a:r>
                  <a:rPr lang="en-US" dirty="0"/>
                  <a:t> </a:t>
                </a:r>
                <a14:m>
                  <m:oMath xmlns:m="http://schemas.openxmlformats.org/officeDocument/2006/math">
                    <m:r>
                      <a:rPr lang="de-DE" b="0" i="1" smtClean="0">
                        <a:latin typeface="Cambria Math" panose="02040503050406030204" pitchFamily="18" charset="0"/>
                      </a:rPr>
                      <m:t>𝑊</m:t>
                    </m:r>
                  </m:oMath>
                </a14:m>
                <a:r>
                  <a:rPr lang="en-US" dirty="0"/>
                  <a:t> expressed in terms of invariants of </a:t>
                </a:r>
                <a14:m>
                  <m:oMath xmlns:m="http://schemas.openxmlformats.org/officeDocument/2006/math">
                    <m:r>
                      <a:rPr lang="de-DE" b="1" i="1">
                        <a:latin typeface="Cambria Math" panose="02040503050406030204" pitchFamily="18" charset="0"/>
                      </a:rPr>
                      <m:t>𝑪</m:t>
                    </m:r>
                    <m:r>
                      <a:rPr lang="de-DE" b="1" i="1">
                        <a:latin typeface="Cambria Math" panose="02040503050406030204" pitchFamily="18" charset="0"/>
                      </a:rPr>
                      <m:t>= </m:t>
                    </m:r>
                    <m:sSup>
                      <m:sSupPr>
                        <m:ctrlPr>
                          <a:rPr lang="de-DE" b="1" i="1">
                            <a:latin typeface="Cambria Math" panose="02040503050406030204" pitchFamily="18" charset="0"/>
                          </a:rPr>
                        </m:ctrlPr>
                      </m:sSupPr>
                      <m:e>
                        <m:r>
                          <a:rPr lang="de-DE" b="1" i="1">
                            <a:latin typeface="Cambria Math" panose="02040503050406030204" pitchFamily="18" charset="0"/>
                          </a:rPr>
                          <m:t>𝑭</m:t>
                        </m:r>
                      </m:e>
                      <m:sup>
                        <m:r>
                          <a:rPr lang="de-DE" i="1">
                            <a:latin typeface="Cambria Math" panose="02040503050406030204" pitchFamily="18" charset="0"/>
                          </a:rPr>
                          <m:t>𝑇</m:t>
                        </m:r>
                      </m:sup>
                    </m:sSup>
                    <m:r>
                      <a:rPr lang="de-DE" b="1" i="1">
                        <a:latin typeface="Cambria Math" panose="02040503050406030204" pitchFamily="18" charset="0"/>
                      </a:rPr>
                      <m:t>𝑭</m:t>
                    </m:r>
                  </m:oMath>
                </a14:m>
                <a:endParaRPr lang="de-DE" b="1" dirty="0"/>
              </a:p>
              <a:p>
                <a:pPr marL="0" indent="0">
                  <a:buNone/>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𝑊</m:t>
                      </m:r>
                      <m:d>
                        <m:dPr>
                          <m:ctrlPr>
                            <a:rPr lang="de-DE" i="1">
                              <a:latin typeface="Cambria Math" panose="02040503050406030204" pitchFamily="18" charset="0"/>
                            </a:rPr>
                          </m:ctrlPr>
                        </m:dPr>
                        <m:e>
                          <m:r>
                            <a:rPr lang="de-DE" b="1" i="1" smtClean="0">
                              <a:latin typeface="Cambria Math" panose="02040503050406030204" pitchFamily="18" charset="0"/>
                            </a:rPr>
                            <m:t>𝑪</m:t>
                          </m:r>
                        </m:e>
                      </m:d>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𝑊</m:t>
                      </m:r>
                      <m:d>
                        <m:dPr>
                          <m:ctrlPr>
                            <a:rPr lang="de-DE" i="1">
                              <a:latin typeface="Cambria Math" panose="02040503050406030204" pitchFamily="18" charset="0"/>
                            </a:rPr>
                          </m:ctrlPr>
                        </m:dPr>
                        <m:e>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i="1">
                                  <a:latin typeface="Cambria Math" panose="02040503050406030204" pitchFamily="18" charset="0"/>
                                </a:rPr>
                                <m:t>1</m:t>
                              </m:r>
                            </m:sub>
                          </m:sSub>
                          <m:r>
                            <a:rPr lang="de-DE" b="1"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b="0" i="1" smtClean="0">
                                  <a:latin typeface="Cambria Math" panose="02040503050406030204" pitchFamily="18" charset="0"/>
                                </a:rPr>
                                <m:t>3</m:t>
                              </m:r>
                            </m:sub>
                          </m:sSub>
                          <m:r>
                            <a:rPr lang="de-DE" b="0" i="1" smtClean="0">
                              <a:latin typeface="Cambria Math" panose="02040503050406030204" pitchFamily="18" charset="0"/>
                            </a:rPr>
                            <m:t>, </m:t>
                          </m:r>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b="0" i="1" smtClean="0">
                                  <a:latin typeface="Cambria Math" panose="02040503050406030204" pitchFamily="18" charset="0"/>
                                </a:rPr>
                                <m:t>4</m:t>
                              </m:r>
                            </m:sub>
                          </m:sSub>
                          <m:r>
                            <a:rPr lang="de-DE" b="0" i="1" smtClean="0">
                              <a:latin typeface="Cambria Math" panose="02040503050406030204" pitchFamily="18" charset="0"/>
                            </a:rPr>
                            <m:t>,</m:t>
                          </m:r>
                          <m:sSub>
                            <m:sSubPr>
                              <m:ctrlPr>
                                <a:rPr lang="en-US" b="1" i="1">
                                  <a:latin typeface="Cambria Math" panose="02040503050406030204" pitchFamily="18" charset="0"/>
                                </a:rPr>
                              </m:ctrlPr>
                            </m:sSubPr>
                            <m:e>
                              <m:r>
                                <a:rPr lang="de-DE" b="0" i="1" smtClean="0">
                                  <a:latin typeface="Cambria Math" panose="02040503050406030204" pitchFamily="18" charset="0"/>
                                </a:rPr>
                                <m:t> </m:t>
                              </m:r>
                              <m:r>
                                <a:rPr lang="de-DE" i="1">
                                  <a:latin typeface="Cambria Math" panose="02040503050406030204" pitchFamily="18" charset="0"/>
                                </a:rPr>
                                <m:t>𝐼</m:t>
                              </m:r>
                            </m:e>
                            <m:sub>
                              <m:r>
                                <a:rPr lang="de-DE" b="0" i="1" smtClean="0">
                                  <a:latin typeface="Cambria Math" panose="02040503050406030204" pitchFamily="18" charset="0"/>
                                </a:rPr>
                                <m:t>5</m:t>
                              </m:r>
                            </m:sub>
                          </m:sSub>
                        </m:e>
                      </m:d>
                    </m:oMath>
                  </m:oMathPara>
                </a14:m>
                <a:endParaRPr lang="en-US" dirty="0"/>
              </a:p>
              <a:p>
                <a14:m>
                  <m:oMath xmlns:m="http://schemas.openxmlformats.org/officeDocument/2006/math">
                    <m:sSub>
                      <m:sSubPr>
                        <m:ctrlPr>
                          <a:rPr lang="en-US" b="1"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1</m:t>
                        </m:r>
                      </m:sub>
                    </m:sSub>
                    <m:r>
                      <a:rPr lang="de-DE" b="1"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1" i="1" smtClean="0">
                        <a:latin typeface="Cambria Math" panose="02040503050406030204" pitchFamily="18" charset="0"/>
                      </a:rPr>
                      <m:t>𝑪</m:t>
                    </m:r>
                  </m:oMath>
                </a14:m>
                <a:r>
                  <a:rPr lang="en-US" b="1" dirty="0"/>
                  <a:t>, </a:t>
                </a:r>
                <a14:m>
                  <m:oMath xmlns:m="http://schemas.openxmlformats.org/officeDocument/2006/math">
                    <m:r>
                      <a:rPr lang="de-DE" b="0" i="1" dirty="0" smtClean="0">
                        <a:latin typeface="Cambria Math" panose="02040503050406030204" pitchFamily="18" charset="0"/>
                      </a:rPr>
                      <m:t>𝐽</m:t>
                    </m:r>
                    <m:r>
                      <a:rPr lang="de-DE" b="0" i="1" dirty="0" smtClean="0">
                        <a:latin typeface="Cambria Math" panose="02040503050406030204" pitchFamily="18" charset="0"/>
                      </a:rPr>
                      <m:t>=</m:t>
                    </m:r>
                    <m:func>
                      <m:funcPr>
                        <m:ctrlPr>
                          <a:rPr lang="de-DE" b="0" i="1" dirty="0" smtClean="0">
                            <a:latin typeface="Cambria Math" panose="02040503050406030204" pitchFamily="18" charset="0"/>
                          </a:rPr>
                        </m:ctrlPr>
                      </m:funcPr>
                      <m:fName>
                        <m:r>
                          <m:rPr>
                            <m:sty m:val="p"/>
                          </m:rPr>
                          <a:rPr lang="de-DE" b="0" i="0" dirty="0" smtClean="0">
                            <a:latin typeface="Cambria Math" panose="02040503050406030204" pitchFamily="18" charset="0"/>
                          </a:rPr>
                          <m:t>det</m:t>
                        </m:r>
                      </m:fName>
                      <m:e>
                        <m:r>
                          <a:rPr lang="de-DE" b="1" i="1" dirty="0" smtClean="0">
                            <a:latin typeface="Cambria Math" panose="02040503050406030204" pitchFamily="18" charset="0"/>
                          </a:rPr>
                          <m:t>𝑭</m:t>
                        </m:r>
                      </m:e>
                    </m:func>
                  </m:oMath>
                </a14:m>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4</m:t>
                        </m:r>
                      </m:sub>
                    </m:sSub>
                    <m:r>
                      <a:rPr lang="de-DE" b="0"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1" i="1" smtClean="0">
                        <a:latin typeface="Cambria Math" panose="02040503050406030204" pitchFamily="18" charset="0"/>
                      </a:rPr>
                      <m:t>𝑪</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𝑮</m:t>
                        </m:r>
                      </m:e>
                      <m:sub>
                        <m:r>
                          <a:rPr lang="de-DE" b="0" i="1" smtClean="0">
                            <a:latin typeface="Cambria Math" panose="02040503050406030204" pitchFamily="18" charset="0"/>
                          </a:rPr>
                          <m:t>𝑡𝑖</m:t>
                        </m:r>
                      </m:sub>
                    </m:sSub>
                    <m:r>
                      <a:rPr lang="de-DE" b="1"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5</m:t>
                        </m:r>
                      </m:sub>
                    </m:sSub>
                    <m:r>
                      <a:rPr lang="de-DE" b="0"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0" i="1" smtClean="0">
                        <a:latin typeface="Cambria Math" panose="02040503050406030204" pitchFamily="18" charset="0"/>
                      </a:rPr>
                      <m:t>𝐶𝑜𝑓</m:t>
                    </m:r>
                    <m:r>
                      <a:rPr lang="de-DE" b="1" i="1" smtClean="0">
                        <a:latin typeface="Cambria Math" panose="02040503050406030204" pitchFamily="18" charset="0"/>
                      </a:rPr>
                      <m:t>𝑪</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𝑮</m:t>
                        </m:r>
                      </m:e>
                      <m:sub>
                        <m:r>
                          <a:rPr lang="de-DE" b="0" i="1" smtClean="0">
                            <a:latin typeface="Cambria Math" panose="02040503050406030204" pitchFamily="18" charset="0"/>
                          </a:rPr>
                          <m:t>𝑡𝑖</m:t>
                        </m:r>
                      </m:sub>
                    </m:sSub>
                    <m:r>
                      <a:rPr lang="de-DE" b="0" i="1" smtClean="0">
                        <a:latin typeface="Cambria Math" panose="02040503050406030204" pitchFamily="18" charset="0"/>
                      </a:rPr>
                      <m:t>)</m:t>
                    </m:r>
                  </m:oMath>
                </a14:m>
                <a:endParaRPr lang="en-US" dirty="0"/>
              </a:p>
            </p:txBody>
          </p:sp>
        </mc:Choice>
        <mc:Fallback xmlns="">
          <p:sp>
            <p:nvSpPr>
              <p:cNvPr id="103" name="Textfeld 102">
                <a:extLst>
                  <a:ext uri="{FF2B5EF4-FFF2-40B4-BE49-F238E27FC236}">
                    <a16:creationId xmlns:a16="http://schemas.microsoft.com/office/drawing/2014/main" id="{7843E35F-8D31-FB67-A9EE-6620517AE872}"/>
                  </a:ext>
                </a:extLst>
              </p:cNvPr>
              <p:cNvSpPr txBox="1">
                <a:spLocks noRot="1" noChangeAspect="1" noMove="1" noResize="1" noEditPoints="1" noAdjustHandles="1" noChangeArrowheads="1" noChangeShapeType="1" noTextEdit="1"/>
              </p:cNvSpPr>
              <p:nvPr/>
            </p:nvSpPr>
            <p:spPr>
              <a:xfrm>
                <a:off x="6287114" y="1063174"/>
                <a:ext cx="6097772" cy="923330"/>
              </a:xfrm>
              <a:prstGeom prst="rect">
                <a:avLst/>
              </a:prstGeom>
              <a:blipFill>
                <a:blip r:embed="rId11"/>
                <a:stretch>
                  <a:fillRect t="-2703" b="-9459"/>
                </a:stretch>
              </a:blipFill>
            </p:spPr>
            <p:txBody>
              <a:bodyPr/>
              <a:lstStyle/>
              <a:p>
                <a:r>
                  <a:rPr lang="en-US">
                    <a:noFill/>
                  </a:rPr>
                  <a:t> </a:t>
                </a:r>
              </a:p>
            </p:txBody>
          </p:sp>
        </mc:Fallback>
      </mc:AlternateContent>
      <p:sp>
        <p:nvSpPr>
          <p:cNvPr id="3" name="Textfeld 2">
            <a:extLst>
              <a:ext uri="{FF2B5EF4-FFF2-40B4-BE49-F238E27FC236}">
                <a16:creationId xmlns:a16="http://schemas.microsoft.com/office/drawing/2014/main" id="{FB0BA49C-F6F4-926F-C1E9-99A4A330D5CC}"/>
              </a:ext>
            </a:extLst>
          </p:cNvPr>
          <p:cNvSpPr txBox="1"/>
          <p:nvPr/>
        </p:nvSpPr>
        <p:spPr>
          <a:xfrm>
            <a:off x="360000" y="1861135"/>
            <a:ext cx="2880000" cy="4524315"/>
          </a:xfrm>
          <a:prstGeom prst="rect">
            <a:avLst/>
          </a:prstGeom>
          <a:noFill/>
        </p:spPr>
        <p:txBody>
          <a:bodyPr wrap="square" rtlCol="0">
            <a:spAutoFit/>
          </a:bodyPr>
          <a:lstStyle/>
          <a:p>
            <a:r>
              <a:rPr lang="en-US" dirty="0"/>
              <a:t>Polyconvexity:</a:t>
            </a:r>
          </a:p>
          <a:p>
            <a:pPr marL="285750" indent="-285750">
              <a:buFont typeface="Wingdings" pitchFamily="2" charset="2"/>
              <a:buChar char="§"/>
            </a:pPr>
            <a:r>
              <a:rPr lang="en-US" dirty="0"/>
              <a:t>Using polyconvex invariants</a:t>
            </a:r>
          </a:p>
          <a:p>
            <a:pPr marL="285750" indent="-285750">
              <a:buFont typeface="Wingdings" pitchFamily="2" charset="2"/>
              <a:buChar char="§"/>
            </a:pPr>
            <a:r>
              <a:rPr lang="en-US" dirty="0"/>
              <a:t>Convex and non-decreasing activation function already in the first hidden layer (exception for J =&gt; convex activation function but not necessarily non-decreasing)</a:t>
            </a:r>
          </a:p>
          <a:p>
            <a:pPr marL="285750" indent="-285750">
              <a:buFont typeface="Wingdings" pitchFamily="2" charset="2"/>
              <a:buChar char="§"/>
            </a:pPr>
            <a:r>
              <a:rPr lang="en-US" dirty="0"/>
              <a:t>Non-negative weights in all layers</a:t>
            </a:r>
          </a:p>
          <a:p>
            <a:endParaRPr lang="en-US" dirty="0"/>
          </a:p>
          <a:p>
            <a:endParaRPr lang="en-US" dirty="0"/>
          </a:p>
        </p:txBody>
      </p:sp>
    </p:spTree>
    <p:extLst>
      <p:ext uri="{BB962C8B-B14F-4D97-AF65-F5344CB8AC3E}">
        <p14:creationId xmlns:p14="http://schemas.microsoft.com/office/powerpoint/2010/main" val="4263130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4A7F2D-8ABD-C13C-ACB6-4C4FD1511FB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1CA65A-CED8-2DDF-71C1-8816A5B79EEB}"/>
              </a:ext>
            </a:extLst>
          </p:cNvPr>
          <p:cNvSpPr>
            <a:spLocks noGrp="1"/>
          </p:cNvSpPr>
          <p:nvPr>
            <p:ph type="title"/>
          </p:nvPr>
        </p:nvSpPr>
        <p:spPr/>
        <p:txBody>
          <a:bodyPr anchor="t">
            <a:normAutofit/>
          </a:bodyPr>
          <a:lstStyle/>
          <a:p>
            <a:r>
              <a:rPr lang="en-US" sz="3200" dirty="0"/>
              <a:t>Deformation-gradient based neural network</a:t>
            </a:r>
          </a:p>
        </p:txBody>
      </p:sp>
      <p:sp>
        <p:nvSpPr>
          <p:cNvPr id="4" name="Datumsplatzhalter 3">
            <a:extLst>
              <a:ext uri="{FF2B5EF4-FFF2-40B4-BE49-F238E27FC236}">
                <a16:creationId xmlns:a16="http://schemas.microsoft.com/office/drawing/2014/main" id="{DCEF28F6-D4BC-164B-D44B-1E457C62B92B}"/>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896BAE5E-AD92-4751-1446-CF5813206923}"/>
              </a:ext>
            </a:extLst>
          </p:cNvPr>
          <p:cNvSpPr>
            <a:spLocks noGrp="1"/>
          </p:cNvSpPr>
          <p:nvPr>
            <p:ph type="ftr" sz="quarter" idx="11"/>
          </p:nvPr>
        </p:nvSpPr>
        <p:spPr/>
        <p:txBody>
          <a:bodyPr/>
          <a:lstStyle/>
          <a:p>
            <a:r>
              <a:rPr lang="de-DE" sz="1000"/>
              <a:t>Tutorial | Hyperelasticity | Task 3</a:t>
            </a:r>
            <a:endParaRPr lang="de-DE" sz="1000" dirty="0"/>
          </a:p>
        </p:txBody>
      </p:sp>
      <p:sp>
        <p:nvSpPr>
          <p:cNvPr id="6" name="Foliennummernplatzhalter 5">
            <a:extLst>
              <a:ext uri="{FF2B5EF4-FFF2-40B4-BE49-F238E27FC236}">
                <a16:creationId xmlns:a16="http://schemas.microsoft.com/office/drawing/2014/main" id="{4A3837FD-8D97-1BFA-CE12-295AC55BE307}"/>
              </a:ext>
            </a:extLst>
          </p:cNvPr>
          <p:cNvSpPr>
            <a:spLocks noGrp="1"/>
          </p:cNvSpPr>
          <p:nvPr>
            <p:ph type="sldNum" sz="quarter" idx="12"/>
          </p:nvPr>
        </p:nvSpPr>
        <p:spPr/>
        <p:txBody>
          <a:bodyPr/>
          <a:lstStyle/>
          <a:p>
            <a:fld id="{DD2F4C09-65E4-4AD7-8D55-83CBD210ED85}" type="slidenum">
              <a:rPr lang="de-DE" smtClean="0"/>
              <a:pPr/>
              <a:t>27</a:t>
            </a:fld>
            <a:endParaRPr lang="de-DE" dirty="0"/>
          </a:p>
        </p:txBody>
      </p:sp>
      <p:grpSp>
        <p:nvGrpSpPr>
          <p:cNvPr id="11" name="Gruppieren 10">
            <a:extLst>
              <a:ext uri="{FF2B5EF4-FFF2-40B4-BE49-F238E27FC236}">
                <a16:creationId xmlns:a16="http://schemas.microsoft.com/office/drawing/2014/main" id="{415B48EB-DF25-F7DE-FA75-B206E4179FA2}"/>
              </a:ext>
            </a:extLst>
          </p:cNvPr>
          <p:cNvGrpSpPr/>
          <p:nvPr/>
        </p:nvGrpSpPr>
        <p:grpSpPr>
          <a:xfrm>
            <a:off x="3541588" y="2709000"/>
            <a:ext cx="7881415" cy="3854277"/>
            <a:chOff x="3399310" y="1770289"/>
            <a:chExt cx="7881415" cy="3854277"/>
          </a:xfrm>
        </p:grpSpPr>
        <p:grpSp>
          <p:nvGrpSpPr>
            <p:cNvPr id="10" name="Gruppieren 9">
              <a:extLst>
                <a:ext uri="{FF2B5EF4-FFF2-40B4-BE49-F238E27FC236}">
                  <a16:creationId xmlns:a16="http://schemas.microsoft.com/office/drawing/2014/main" id="{47CB2BA4-2FBB-E40D-BD57-9BD74DE1B70A}"/>
                </a:ext>
              </a:extLst>
            </p:cNvPr>
            <p:cNvGrpSpPr/>
            <p:nvPr/>
          </p:nvGrpSpPr>
          <p:grpSpPr>
            <a:xfrm>
              <a:off x="3399310" y="1770289"/>
              <a:ext cx="7881415" cy="3854277"/>
              <a:chOff x="1726564" y="2190933"/>
              <a:chExt cx="7881415" cy="3854277"/>
            </a:xfrm>
          </p:grpSpPr>
          <p:grpSp>
            <p:nvGrpSpPr>
              <p:cNvPr id="80" name="Gruppieren 79">
                <a:extLst>
                  <a:ext uri="{FF2B5EF4-FFF2-40B4-BE49-F238E27FC236}">
                    <a16:creationId xmlns:a16="http://schemas.microsoft.com/office/drawing/2014/main" id="{EB85CD9B-4FF8-7995-DD9B-9884A21FC49B}"/>
                  </a:ext>
                </a:extLst>
              </p:cNvPr>
              <p:cNvGrpSpPr/>
              <p:nvPr/>
            </p:nvGrpSpPr>
            <p:grpSpPr>
              <a:xfrm>
                <a:off x="1896418" y="2190933"/>
                <a:ext cx="7711561" cy="3854277"/>
                <a:chOff x="1920972" y="2032012"/>
                <a:chExt cx="7711561" cy="3854277"/>
              </a:xfrm>
            </p:grpSpPr>
            <p:sp>
              <p:nvSpPr>
                <p:cNvPr id="8" name="Abgerundetes Rechteck 7">
                  <a:extLst>
                    <a:ext uri="{FF2B5EF4-FFF2-40B4-BE49-F238E27FC236}">
                      <a16:creationId xmlns:a16="http://schemas.microsoft.com/office/drawing/2014/main" id="{B17E3E7A-D4CE-2A37-09F7-BCE0A81189EA}"/>
                    </a:ext>
                  </a:extLst>
                </p:cNvPr>
                <p:cNvSpPr/>
                <p:nvPr/>
              </p:nvSpPr>
              <p:spPr>
                <a:xfrm>
                  <a:off x="6587131" y="5567931"/>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scalar output </a:t>
                  </a:r>
                </a:p>
              </p:txBody>
            </p:sp>
            <p:sp>
              <p:nvSpPr>
                <p:cNvPr id="19" name="Oval 18">
                  <a:extLst>
                    <a:ext uri="{FF2B5EF4-FFF2-40B4-BE49-F238E27FC236}">
                      <a16:creationId xmlns:a16="http://schemas.microsoft.com/office/drawing/2014/main" id="{EF05AC3B-5C51-3EA1-9612-05537D2DC0FD}"/>
                    </a:ext>
                  </a:extLst>
                </p:cNvPr>
                <p:cNvSpPr/>
                <p:nvPr/>
              </p:nvSpPr>
              <p:spPr>
                <a:xfrm>
                  <a:off x="4243249"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1E37977A-B1C3-B9A5-AF0A-85372386DF92}"/>
                    </a:ext>
                  </a:extLst>
                </p:cNvPr>
                <p:cNvSpPr/>
                <p:nvPr/>
              </p:nvSpPr>
              <p:spPr>
                <a:xfrm>
                  <a:off x="4243249"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317D30-95E7-C390-EA97-C93A2AA0691B}"/>
                    </a:ext>
                  </a:extLst>
                </p:cNvPr>
                <p:cNvSpPr/>
                <p:nvPr/>
              </p:nvSpPr>
              <p:spPr>
                <a:xfrm>
                  <a:off x="4243249"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6DD87FE6-EB86-5E76-1AC6-A26A1F1D80FB}"/>
                    </a:ext>
                  </a:extLst>
                </p:cNvPr>
                <p:cNvSpPr/>
                <p:nvPr/>
              </p:nvSpPr>
              <p:spPr>
                <a:xfrm>
                  <a:off x="4243249"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916FD6-BE26-A944-1A2B-DADA287BD7B3}"/>
                    </a:ext>
                  </a:extLst>
                </p:cNvPr>
                <p:cNvSpPr/>
                <p:nvPr/>
              </p:nvSpPr>
              <p:spPr>
                <a:xfrm>
                  <a:off x="5637790"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B298A32-C182-614C-BBFE-5952D77CFE25}"/>
                    </a:ext>
                  </a:extLst>
                </p:cNvPr>
                <p:cNvSpPr/>
                <p:nvPr/>
              </p:nvSpPr>
              <p:spPr>
                <a:xfrm>
                  <a:off x="5637790"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D9D8C2-20F4-B2FF-7F20-5FC30ACB6EFF}"/>
                    </a:ext>
                  </a:extLst>
                </p:cNvPr>
                <p:cNvSpPr/>
                <p:nvPr/>
              </p:nvSpPr>
              <p:spPr>
                <a:xfrm>
                  <a:off x="5637790"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D8589B6B-E5CB-A841-A466-32B8A5EF7EAD}"/>
                    </a:ext>
                  </a:extLst>
                </p:cNvPr>
                <p:cNvSpPr/>
                <p:nvPr/>
              </p:nvSpPr>
              <p:spPr>
                <a:xfrm>
                  <a:off x="5637790"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9B32DEA-2CE8-DFD6-1A7B-AB3160694EA2}"/>
                    </a:ext>
                  </a:extLst>
                </p:cNvPr>
                <p:cNvSpPr/>
                <p:nvPr/>
              </p:nvSpPr>
              <p:spPr>
                <a:xfrm>
                  <a:off x="7269950" y="3293454"/>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664D1EAD-0EED-E419-0B63-9DE0C59B1C7A}"/>
                    </a:ext>
                  </a:extLst>
                </p:cNvPr>
                <p:cNvGrpSpPr/>
                <p:nvPr/>
              </p:nvGrpSpPr>
              <p:grpSpPr>
                <a:xfrm>
                  <a:off x="4780873" y="2944964"/>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2CBAA306-12D6-7250-7D67-354B56994C45}"/>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4F4DF-8760-4592-1192-22EBE8B9C8E7}"/>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926249A-0706-E38B-758A-64962339AE62}"/>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DC0733B-3D76-8861-6CCA-793FF1896206}"/>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E0C25C91-9766-E7D1-EC75-A62A4203744B}"/>
                    </a:ext>
                  </a:extLst>
                </p:cNvPr>
                <p:cNvGrpSpPr/>
                <p:nvPr/>
              </p:nvGrpSpPr>
              <p:grpSpPr>
                <a:xfrm>
                  <a:off x="4775595" y="3393305"/>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36BB2E59-B36D-F44B-9589-9FE5EAF376C9}"/>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9085F22-B841-1165-804A-4B994F86CC23}"/>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935C3A0-F03C-0881-6855-73EB44C68AA5}"/>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C2DE073-3280-008A-34E2-F0045A2F60D0}"/>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FBE3AFAB-2B73-3C5D-234D-6885F78AB84B}"/>
                    </a:ext>
                  </a:extLst>
                </p:cNvPr>
                <p:cNvGrpSpPr/>
                <p:nvPr/>
              </p:nvGrpSpPr>
              <p:grpSpPr>
                <a:xfrm>
                  <a:off x="4775595" y="4175753"/>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3BB009AA-79D9-0FDC-9765-79E6A213694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410A17A-30E5-BAE5-6C66-DB9ADC645F9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5528438-5778-3339-F9B5-A6DE18B0AC20}"/>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92D9687-1DFD-9BDF-CA39-7D77DCCFE4D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95344210-13F6-A61D-41A9-749096A25532}"/>
                    </a:ext>
                  </a:extLst>
                </p:cNvPr>
                <p:cNvCxnSpPr>
                  <a:cxnSpLocks/>
                  <a:stCxn id="19" idx="6"/>
                  <a:endCxn id="23" idx="2"/>
                </p:cNvCxnSpPr>
                <p:nvPr/>
              </p:nvCxnSpPr>
              <p:spPr>
                <a:xfrm>
                  <a:off x="4621478" y="2993042"/>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6140ECBE-27C0-C744-8AF0-0DF210552DFF}"/>
                    </a:ext>
                  </a:extLst>
                </p:cNvPr>
                <p:cNvCxnSpPr>
                  <a:cxnSpLocks/>
                  <a:stCxn id="19" idx="6"/>
                  <a:endCxn id="24" idx="2"/>
                </p:cNvCxnSpPr>
                <p:nvPr/>
              </p:nvCxnSpPr>
              <p:spPr>
                <a:xfrm>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94DC6F2C-A346-4A33-5D5E-A1A891B8D5A2}"/>
                    </a:ext>
                  </a:extLst>
                </p:cNvPr>
                <p:cNvCxnSpPr>
                  <a:cxnSpLocks/>
                  <a:stCxn id="19" idx="6"/>
                  <a:endCxn id="26" idx="2"/>
                </p:cNvCxnSpPr>
                <p:nvPr/>
              </p:nvCxnSpPr>
              <p:spPr>
                <a:xfrm>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D23094BB-0429-B510-0D51-EBEE4F2845AD}"/>
                    </a:ext>
                  </a:extLst>
                </p:cNvPr>
                <p:cNvCxnSpPr>
                  <a:cxnSpLocks/>
                  <a:stCxn id="20" idx="6"/>
                  <a:endCxn id="23" idx="2"/>
                </p:cNvCxnSpPr>
                <p:nvPr/>
              </p:nvCxnSpPr>
              <p:spPr>
                <a:xfrm flipV="1">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C515B54-2A1E-6AE5-BE6E-96696C657CCC}"/>
                    </a:ext>
                  </a:extLst>
                </p:cNvPr>
                <p:cNvCxnSpPr>
                  <a:cxnSpLocks/>
                  <a:stCxn id="20" idx="6"/>
                  <a:endCxn id="24" idx="2"/>
                </p:cNvCxnSpPr>
                <p:nvPr/>
              </p:nvCxnSpPr>
              <p:spPr>
                <a:xfrm>
                  <a:off x="4621478" y="3393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F5202EBF-7DFA-03E1-64B0-5C431587460F}"/>
                    </a:ext>
                  </a:extLst>
                </p:cNvPr>
                <p:cNvCxnSpPr>
                  <a:cxnSpLocks/>
                  <a:stCxn id="20" idx="6"/>
                  <a:endCxn id="26" idx="2"/>
                </p:cNvCxnSpPr>
                <p:nvPr/>
              </p:nvCxnSpPr>
              <p:spPr>
                <a:xfrm>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F12EB04B-5A0E-1ED1-8ED2-38F552EB1E2B}"/>
                    </a:ext>
                  </a:extLst>
                </p:cNvPr>
                <p:cNvCxnSpPr>
                  <a:cxnSpLocks/>
                  <a:stCxn id="22" idx="6"/>
                  <a:endCxn id="23" idx="2"/>
                </p:cNvCxnSpPr>
                <p:nvPr/>
              </p:nvCxnSpPr>
              <p:spPr>
                <a:xfrm flipV="1">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9EDFDE3A-9A28-B2E6-6AB7-7D0151E6120E}"/>
                    </a:ext>
                  </a:extLst>
                </p:cNvPr>
                <p:cNvCxnSpPr>
                  <a:cxnSpLocks/>
                  <a:stCxn id="22" idx="6"/>
                  <a:endCxn id="24" idx="2"/>
                </p:cNvCxnSpPr>
                <p:nvPr/>
              </p:nvCxnSpPr>
              <p:spPr>
                <a:xfrm flipV="1">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A8DDA1AC-278E-4151-60F5-ECF171489545}"/>
                    </a:ext>
                  </a:extLst>
                </p:cNvPr>
                <p:cNvCxnSpPr>
                  <a:cxnSpLocks/>
                  <a:stCxn id="22" idx="6"/>
                  <a:endCxn id="26" idx="2"/>
                </p:cNvCxnSpPr>
                <p:nvPr/>
              </p:nvCxnSpPr>
              <p:spPr>
                <a:xfrm>
                  <a:off x="4621478" y="4194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A49239BF-41AB-DB39-0D73-FCFD505F1B9B}"/>
                    </a:ext>
                  </a:extLst>
                </p:cNvPr>
                <p:cNvSpPr/>
                <p:nvPr/>
              </p:nvSpPr>
              <p:spPr>
                <a:xfrm>
                  <a:off x="4345408" y="5576816"/>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layers </a:t>
                  </a:r>
                </a:p>
              </p:txBody>
            </p:sp>
            <p:grpSp>
              <p:nvGrpSpPr>
                <p:cNvPr id="107" name="Gruppieren 106">
                  <a:extLst>
                    <a:ext uri="{FF2B5EF4-FFF2-40B4-BE49-F238E27FC236}">
                      <a16:creationId xmlns:a16="http://schemas.microsoft.com/office/drawing/2014/main" id="{69C84FDF-1CC3-BA76-D499-C013A6616189}"/>
                    </a:ext>
                  </a:extLst>
                </p:cNvPr>
                <p:cNvGrpSpPr/>
                <p:nvPr/>
              </p:nvGrpSpPr>
              <p:grpSpPr>
                <a:xfrm>
                  <a:off x="1920972" y="2875585"/>
                  <a:ext cx="1765481" cy="1433674"/>
                  <a:chOff x="951692" y="2753024"/>
                  <a:chExt cx="1765481" cy="1433674"/>
                </a:xfrm>
              </p:grpSpPr>
              <p:sp>
                <p:nvSpPr>
                  <p:cNvPr id="75" name="Oval 74">
                    <a:extLst>
                      <a:ext uri="{FF2B5EF4-FFF2-40B4-BE49-F238E27FC236}">
                        <a16:creationId xmlns:a16="http://schemas.microsoft.com/office/drawing/2014/main" id="{ECE4D4E1-F4A8-95C7-A8BE-1783C4536006}"/>
                      </a:ext>
                    </a:extLst>
                  </p:cNvPr>
                  <p:cNvSpPr/>
                  <p:nvPr/>
                </p:nvSpPr>
                <p:spPr>
                  <a:xfrm>
                    <a:off x="951692" y="3285270"/>
                    <a:ext cx="360000" cy="360000"/>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78" name="Oval 77">
                    <a:extLst>
                      <a:ext uri="{FF2B5EF4-FFF2-40B4-BE49-F238E27FC236}">
                        <a16:creationId xmlns:a16="http://schemas.microsoft.com/office/drawing/2014/main" id="{6058EF9C-1177-5631-7AF1-D37A7E5A577B}"/>
                      </a:ext>
                    </a:extLst>
                  </p:cNvPr>
                  <p:cNvSpPr/>
                  <p:nvPr/>
                </p:nvSpPr>
                <p:spPr>
                  <a:xfrm>
                    <a:off x="2147838" y="275302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1DE400F6-42D6-E2FF-FE96-2322F7F7CABC}"/>
                      </a:ext>
                    </a:extLst>
                  </p:cNvPr>
                  <p:cNvSpPr/>
                  <p:nvPr/>
                </p:nvSpPr>
                <p:spPr>
                  <a:xfrm>
                    <a:off x="2147838" y="328000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4" name="Oval 83">
                    <a:extLst>
                      <a:ext uri="{FF2B5EF4-FFF2-40B4-BE49-F238E27FC236}">
                        <a16:creationId xmlns:a16="http://schemas.microsoft.com/office/drawing/2014/main" id="{ADA1280A-C4FA-8722-670B-FE1E7B0A204C}"/>
                      </a:ext>
                    </a:extLst>
                  </p:cNvPr>
                  <p:cNvSpPr/>
                  <p:nvPr/>
                </p:nvSpPr>
                <p:spPr>
                  <a:xfrm>
                    <a:off x="2147838" y="38266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3F02B4BE-3AD4-C6D1-3CC4-1D5CC5512455}"/>
                          </a:ext>
                        </a:extLst>
                      </p:cNvPr>
                      <p:cNvSpPr txBox="1"/>
                      <p:nvPr/>
                    </p:nvSpPr>
                    <p:spPr>
                      <a:xfrm>
                        <a:off x="2017232" y="381721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3F02B4BE-3AD4-C6D1-3CC4-1D5CC5512455}"/>
                          </a:ext>
                        </a:extLst>
                      </p:cNvPr>
                      <p:cNvSpPr txBox="1">
                        <a:spLocks noRot="1" noChangeAspect="1" noMove="1" noResize="1" noEditPoints="1" noAdjustHandles="1" noChangeArrowheads="1" noChangeShapeType="1" noTextEdit="1"/>
                      </p:cNvSpPr>
                      <p:nvPr/>
                    </p:nvSpPr>
                    <p:spPr>
                      <a:xfrm>
                        <a:off x="2017232" y="3817219"/>
                        <a:ext cx="699941" cy="338554"/>
                      </a:xfrm>
                      <a:prstGeom prst="rect">
                        <a:avLst/>
                      </a:prstGeom>
                      <a:blipFill>
                        <a:blip r:embed="rId2"/>
                        <a:stretch>
                          <a:fillRect b="-10714"/>
                        </a:stretch>
                      </a:blipFill>
                    </p:spPr>
                    <p:txBody>
                      <a:bodyPr/>
                      <a:lstStyle/>
                      <a:p>
                        <a:r>
                          <a:rPr lang="en-US">
                            <a:noFill/>
                          </a:rPr>
                          <a:t> </a:t>
                        </a:r>
                      </a:p>
                    </p:txBody>
                  </p:sp>
                </mc:Fallback>
              </mc:AlternateContent>
              <p:cxnSp>
                <p:nvCxnSpPr>
                  <p:cNvPr id="95" name="Gerade Verbindung mit Pfeil 94">
                    <a:extLst>
                      <a:ext uri="{FF2B5EF4-FFF2-40B4-BE49-F238E27FC236}">
                        <a16:creationId xmlns:a16="http://schemas.microsoft.com/office/drawing/2014/main" id="{929A6BD2-2659-2410-0AC8-6275D2FC3729}"/>
                      </a:ext>
                    </a:extLst>
                  </p:cNvPr>
                  <p:cNvCxnSpPr>
                    <a:cxnSpLocks/>
                  </p:cNvCxnSpPr>
                  <p:nvPr/>
                </p:nvCxnSpPr>
                <p:spPr>
                  <a:xfrm flipV="1">
                    <a:off x="1295621" y="2967954"/>
                    <a:ext cx="873541" cy="495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3C466CE0-58EF-FB70-7284-E665AEC03A1F}"/>
                      </a:ext>
                    </a:extLst>
                  </p:cNvPr>
                  <p:cNvCxnSpPr>
                    <a:cxnSpLocks/>
                  </p:cNvCxnSpPr>
                  <p:nvPr/>
                </p:nvCxnSpPr>
                <p:spPr>
                  <a:xfrm>
                    <a:off x="1307843" y="3444902"/>
                    <a:ext cx="866597" cy="5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27F20E78-F5CA-87D2-FAFF-B24BD639DF86}"/>
                      </a:ext>
                    </a:extLst>
                  </p:cNvPr>
                  <p:cNvCxnSpPr>
                    <a:cxnSpLocks/>
                  </p:cNvCxnSpPr>
                  <p:nvPr/>
                </p:nvCxnSpPr>
                <p:spPr>
                  <a:xfrm>
                    <a:off x="1318106" y="3444902"/>
                    <a:ext cx="856334" cy="475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3" name="Abgerundetes Rechteck 112">
                  <a:extLst>
                    <a:ext uri="{FF2B5EF4-FFF2-40B4-BE49-F238E27FC236}">
                      <a16:creationId xmlns:a16="http://schemas.microsoft.com/office/drawing/2014/main" id="{D7955415-E8CD-F329-3B20-32514AB31A1E}"/>
                    </a:ext>
                  </a:extLst>
                </p:cNvPr>
                <p:cNvSpPr/>
                <p:nvPr/>
              </p:nvSpPr>
              <p:spPr>
                <a:xfrm>
                  <a:off x="2695897" y="5567931"/>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19 inputs</a:t>
                  </a:r>
                </a:p>
              </p:txBody>
            </p:sp>
            <p:sp>
              <p:nvSpPr>
                <p:cNvPr id="131" name="Textfeld 130">
                  <a:extLst>
                    <a:ext uri="{FF2B5EF4-FFF2-40B4-BE49-F238E27FC236}">
                      <a16:creationId xmlns:a16="http://schemas.microsoft.com/office/drawing/2014/main" id="{94FAEE1E-7400-A2D9-671F-7D99CA3E1CD8}"/>
                    </a:ext>
                  </a:extLst>
                </p:cNvPr>
                <p:cNvSpPr txBox="1"/>
                <p:nvPr/>
              </p:nvSpPr>
              <p:spPr>
                <a:xfrm>
                  <a:off x="4218925" y="2812561"/>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953E506C-CB1A-DF65-8A97-B3A58CC4B472}"/>
                    </a:ext>
                  </a:extLst>
                </p:cNvPr>
                <p:cNvSpPr txBox="1"/>
                <p:nvPr/>
              </p:nvSpPr>
              <p:spPr>
                <a:xfrm>
                  <a:off x="4212144" y="3199193"/>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78BEA3B6-4216-3DC3-8CD1-2E1230BCE949}"/>
                    </a:ext>
                  </a:extLst>
                </p:cNvPr>
                <p:cNvSpPr txBox="1"/>
                <p:nvPr/>
              </p:nvSpPr>
              <p:spPr>
                <a:xfrm>
                  <a:off x="4215489" y="4010367"/>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72695236-D963-A859-4315-B08B5F22E2D9}"/>
                    </a:ext>
                  </a:extLst>
                </p:cNvPr>
                <p:cNvSpPr txBox="1"/>
                <p:nvPr/>
              </p:nvSpPr>
              <p:spPr>
                <a:xfrm>
                  <a:off x="5623287" y="2822098"/>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FA318E0B-C866-7764-10F6-66121EA92063}"/>
                    </a:ext>
                  </a:extLst>
                </p:cNvPr>
                <p:cNvSpPr txBox="1"/>
                <p:nvPr/>
              </p:nvSpPr>
              <p:spPr>
                <a:xfrm>
                  <a:off x="5618009" y="3208730"/>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24F702CA-5EDB-C385-FB56-44B706603726}"/>
                    </a:ext>
                  </a:extLst>
                </p:cNvPr>
                <p:cNvSpPr txBox="1"/>
                <p:nvPr/>
              </p:nvSpPr>
              <p:spPr>
                <a:xfrm>
                  <a:off x="5597585" y="4009984"/>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360466E1-BD7D-86EE-C533-2448C06734D6}"/>
                    </a:ext>
                  </a:extLst>
                </p:cNvPr>
                <p:cNvCxnSpPr>
                  <a:cxnSpLocks/>
                  <a:endCxn id="30" idx="2"/>
                </p:cNvCxnSpPr>
                <p:nvPr/>
              </p:nvCxnSpPr>
              <p:spPr>
                <a:xfrm>
                  <a:off x="6010385" y="3006053"/>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DED3C965-5975-B177-541D-ED60F62F7C8D}"/>
                    </a:ext>
                  </a:extLst>
                </p:cNvPr>
                <p:cNvCxnSpPr>
                  <a:cxnSpLocks/>
                  <a:endCxn id="30" idx="2"/>
                </p:cNvCxnSpPr>
                <p:nvPr/>
              </p:nvCxnSpPr>
              <p:spPr>
                <a:xfrm>
                  <a:off x="6010385" y="3393305"/>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A1DDAEA7-CD73-4872-1626-FAF7DB758A53}"/>
                    </a:ext>
                  </a:extLst>
                </p:cNvPr>
                <p:cNvCxnSpPr>
                  <a:cxnSpLocks/>
                  <a:endCxn id="30" idx="2"/>
                </p:cNvCxnSpPr>
                <p:nvPr/>
              </p:nvCxnSpPr>
              <p:spPr>
                <a:xfrm flipV="1">
                  <a:off x="6010385" y="3473454"/>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7C0EDD9D-1BD3-35B9-F201-A5C361313D22}"/>
                    </a:ext>
                  </a:extLst>
                </p:cNvPr>
                <p:cNvSpPr/>
                <p:nvPr/>
              </p:nvSpPr>
              <p:spPr>
                <a:xfrm>
                  <a:off x="2849877" y="2032012"/>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Abgerundetes Rechteck 146">
                  <a:extLst>
                    <a:ext uri="{FF2B5EF4-FFF2-40B4-BE49-F238E27FC236}">
                      <a16:creationId xmlns:a16="http://schemas.microsoft.com/office/drawing/2014/main" id="{880DBCEB-E0CB-7E53-C4FA-7952F1BC790A}"/>
                    </a:ext>
                  </a:extLst>
                </p:cNvPr>
                <p:cNvSpPr/>
                <p:nvPr/>
              </p:nvSpPr>
              <p:spPr>
                <a:xfrm>
                  <a:off x="6984061" y="2032013"/>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1371E4E2-398F-8D63-2B7A-CC0C8BD91A3E}"/>
                        </a:ext>
                      </a:extLst>
                    </p:cNvPr>
                    <p:cNvSpPr txBox="1"/>
                    <p:nvPr/>
                  </p:nvSpPr>
                  <p:spPr>
                    <a:xfrm>
                      <a:off x="7083132" y="3304177"/>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148" name="Textfeld 147">
                      <a:extLst>
                        <a:ext uri="{FF2B5EF4-FFF2-40B4-BE49-F238E27FC236}">
                          <a16:creationId xmlns:a16="http://schemas.microsoft.com/office/drawing/2014/main" id="{1371E4E2-398F-8D63-2B7A-CC0C8BD91A3E}"/>
                        </a:ext>
                      </a:extLst>
                    </p:cNvPr>
                    <p:cNvSpPr txBox="1">
                      <a:spLocks noRot="1" noChangeAspect="1" noMove="1" noResize="1" noEditPoints="1" noAdjustHandles="1" noChangeArrowheads="1" noChangeShapeType="1" noTextEdit="1"/>
                    </p:cNvSpPr>
                    <p:nvPr/>
                  </p:nvSpPr>
                  <p:spPr>
                    <a:xfrm>
                      <a:off x="7083132" y="3304177"/>
                      <a:ext cx="743570" cy="338554"/>
                    </a:xfrm>
                    <a:prstGeom prst="rect">
                      <a:avLst/>
                    </a:prstGeom>
                    <a:blipFill>
                      <a:blip r:embed="rId3"/>
                      <a:stretch>
                        <a:fillRect/>
                      </a:stretch>
                    </a:blipFill>
                  </p:spPr>
                  <p:txBody>
                    <a:bodyPr/>
                    <a:lstStyle/>
                    <a:p>
                      <a:r>
                        <a:rPr lang="en-US">
                          <a:noFill/>
                        </a:rPr>
                        <a:t> </a:t>
                      </a:r>
                    </a:p>
                  </p:txBody>
                </p:sp>
              </mc:Fallback>
            </mc:AlternateContent>
            <p:cxnSp>
              <p:nvCxnSpPr>
                <p:cNvPr id="162" name="Gerade Verbindung mit Pfeil 161">
                  <a:extLst>
                    <a:ext uri="{FF2B5EF4-FFF2-40B4-BE49-F238E27FC236}">
                      <a16:creationId xmlns:a16="http://schemas.microsoft.com/office/drawing/2014/main" id="{C18C57FC-0579-225A-1592-25534C3DEA23}"/>
                    </a:ext>
                  </a:extLst>
                </p:cNvPr>
                <p:cNvCxnSpPr>
                  <a:cxnSpLocks/>
                  <a:endCxn id="131" idx="1"/>
                </p:cNvCxnSpPr>
                <p:nvPr/>
              </p:nvCxnSpPr>
              <p:spPr>
                <a:xfrm flipV="1">
                  <a:off x="3485844" y="2981838"/>
                  <a:ext cx="733081" cy="14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8099D8E6-1CB1-1932-8AB7-1E98C92AFEBB}"/>
                    </a:ext>
                  </a:extLst>
                </p:cNvPr>
                <p:cNvCxnSpPr>
                  <a:cxnSpLocks/>
                  <a:endCxn id="132" idx="1"/>
                </p:cNvCxnSpPr>
                <p:nvPr/>
              </p:nvCxnSpPr>
              <p:spPr>
                <a:xfrm>
                  <a:off x="3489280" y="3141617"/>
                  <a:ext cx="722864" cy="226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8A33B23C-2455-93AD-61CE-F6D396413E27}"/>
                    </a:ext>
                  </a:extLst>
                </p:cNvPr>
                <p:cNvCxnSpPr>
                  <a:cxnSpLocks/>
                  <a:endCxn id="133" idx="1"/>
                </p:cNvCxnSpPr>
                <p:nvPr/>
              </p:nvCxnSpPr>
              <p:spPr>
                <a:xfrm>
                  <a:off x="3461520" y="3078098"/>
                  <a:ext cx="753969" cy="110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B8F3BBCC-9949-4524-7751-AE34B53D5829}"/>
                    </a:ext>
                  </a:extLst>
                </p:cNvPr>
                <p:cNvCxnSpPr>
                  <a:cxnSpLocks/>
                  <a:endCxn id="131" idx="1"/>
                </p:cNvCxnSpPr>
                <p:nvPr/>
              </p:nvCxnSpPr>
              <p:spPr>
                <a:xfrm flipV="1">
                  <a:off x="3461520" y="2981838"/>
                  <a:ext cx="757405" cy="64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2E980732-ADC2-BBEC-B9BA-400D4D9067FA}"/>
                    </a:ext>
                  </a:extLst>
                </p:cNvPr>
                <p:cNvCxnSpPr>
                  <a:cxnSpLocks/>
                  <a:endCxn id="133" idx="1"/>
                </p:cNvCxnSpPr>
                <p:nvPr/>
              </p:nvCxnSpPr>
              <p:spPr>
                <a:xfrm>
                  <a:off x="3461520" y="3613568"/>
                  <a:ext cx="753969" cy="56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8C767D50-44CA-F7E5-35D4-487D1161D923}"/>
                    </a:ext>
                  </a:extLst>
                </p:cNvPr>
                <p:cNvCxnSpPr>
                  <a:cxnSpLocks/>
                  <a:endCxn id="132" idx="1"/>
                </p:cNvCxnSpPr>
                <p:nvPr/>
              </p:nvCxnSpPr>
              <p:spPr>
                <a:xfrm flipV="1">
                  <a:off x="3447096" y="3368470"/>
                  <a:ext cx="765048" cy="26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896147C6-D4BC-D24C-6205-E5CF4A5A43A0}"/>
                    </a:ext>
                  </a:extLst>
                </p:cNvPr>
                <p:cNvCxnSpPr>
                  <a:cxnSpLocks/>
                  <a:endCxn id="132" idx="1"/>
                </p:cNvCxnSpPr>
                <p:nvPr/>
              </p:nvCxnSpPr>
              <p:spPr>
                <a:xfrm flipV="1">
                  <a:off x="3485844" y="3368470"/>
                  <a:ext cx="726300" cy="798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194CE4C5-14D0-0637-9E29-2D4BFDCE4F2C}"/>
                    </a:ext>
                  </a:extLst>
                </p:cNvPr>
                <p:cNvCxnSpPr>
                  <a:cxnSpLocks/>
                  <a:endCxn id="131" idx="1"/>
                </p:cNvCxnSpPr>
                <p:nvPr/>
              </p:nvCxnSpPr>
              <p:spPr>
                <a:xfrm flipV="1">
                  <a:off x="3514025" y="2981838"/>
                  <a:ext cx="704900" cy="1165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778B5461-899D-F699-F88E-903D7F8F43B9}"/>
                    </a:ext>
                  </a:extLst>
                </p:cNvPr>
                <p:cNvCxnSpPr>
                  <a:cxnSpLocks/>
                  <a:endCxn id="133" idx="1"/>
                </p:cNvCxnSpPr>
                <p:nvPr/>
              </p:nvCxnSpPr>
              <p:spPr>
                <a:xfrm>
                  <a:off x="3514025" y="4179261"/>
                  <a:ext cx="701464" cy="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A1302160-3E8A-8C5A-6065-6B37703946EC}"/>
                    </a:ext>
                  </a:extLst>
                </p:cNvPr>
                <p:cNvCxnSpPr>
                  <a:cxnSpLocks/>
                  <a:endCxn id="77" idx="2"/>
                </p:cNvCxnSpPr>
                <p:nvPr/>
              </p:nvCxnSpPr>
              <p:spPr>
                <a:xfrm flipV="1">
                  <a:off x="7865762" y="3499378"/>
                  <a:ext cx="1137012" cy="14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C6645415-0A7D-922D-5ED2-89B4FCE08E75}"/>
                        </a:ext>
                      </a:extLst>
                    </p:cNvPr>
                    <p:cNvSpPr txBox="1"/>
                    <p:nvPr/>
                  </p:nvSpPr>
                  <p:spPr>
                    <a:xfrm>
                      <a:off x="7686362" y="2810783"/>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59" name="Textfeld 58">
                      <a:extLst>
                        <a:ext uri="{FF2B5EF4-FFF2-40B4-BE49-F238E27FC236}">
                          <a16:creationId xmlns:a16="http://schemas.microsoft.com/office/drawing/2014/main" id="{C6645415-0A7D-922D-5ED2-89B4FCE08E75}"/>
                        </a:ext>
                      </a:extLst>
                    </p:cNvPr>
                    <p:cNvSpPr txBox="1">
                      <a:spLocks noRot="1" noChangeAspect="1" noMove="1" noResize="1" noEditPoints="1" noAdjustHandles="1" noChangeArrowheads="1" noChangeShapeType="1" noTextEdit="1"/>
                    </p:cNvSpPr>
                    <p:nvPr/>
                  </p:nvSpPr>
                  <p:spPr>
                    <a:xfrm>
                      <a:off x="7686362" y="2810783"/>
                      <a:ext cx="1440000" cy="636585"/>
                    </a:xfrm>
                    <a:prstGeom prst="rect">
                      <a:avLst/>
                    </a:prstGeom>
                    <a:blipFill>
                      <a:blip r:embed="rId4"/>
                      <a:stretch>
                        <a:fillRect b="-1923"/>
                      </a:stretch>
                    </a:blipFill>
                  </p:spPr>
                  <p:txBody>
                    <a:bodyPr/>
                    <a:lstStyle/>
                    <a:p>
                      <a:r>
                        <a:rPr lang="en-US">
                          <a:noFill/>
                        </a:rPr>
                        <a:t> </a:t>
                      </a:r>
                    </a:p>
                  </p:txBody>
                </p:sp>
              </mc:Fallback>
            </mc:AlternateContent>
            <p:sp>
              <p:nvSpPr>
                <p:cNvPr id="77" name="Oval 76">
                  <a:extLst>
                    <a:ext uri="{FF2B5EF4-FFF2-40B4-BE49-F238E27FC236}">
                      <a16:creationId xmlns:a16="http://schemas.microsoft.com/office/drawing/2014/main" id="{C58F3051-63E1-387A-3550-50500E38C403}"/>
                    </a:ext>
                  </a:extLst>
                </p:cNvPr>
                <p:cNvSpPr/>
                <p:nvPr/>
              </p:nvSpPr>
              <p:spPr>
                <a:xfrm>
                  <a:off x="9002774" y="3319378"/>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6CF422C4-4D59-6417-07CF-3116DCD979C2}"/>
                        </a:ext>
                      </a:extLst>
                    </p:cNvPr>
                    <p:cNvSpPr txBox="1"/>
                    <p:nvPr/>
                  </p:nvSpPr>
                  <p:spPr>
                    <a:xfrm>
                      <a:off x="8756279" y="3314900"/>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61" name="Textfeld 60">
                      <a:extLst>
                        <a:ext uri="{FF2B5EF4-FFF2-40B4-BE49-F238E27FC236}">
                          <a16:creationId xmlns:a16="http://schemas.microsoft.com/office/drawing/2014/main" id="{6CF422C4-4D59-6417-07CF-3116DCD979C2}"/>
                        </a:ext>
                      </a:extLst>
                    </p:cNvPr>
                    <p:cNvSpPr txBox="1">
                      <a:spLocks noRot="1" noChangeAspect="1" noMove="1" noResize="1" noEditPoints="1" noAdjustHandles="1" noChangeArrowheads="1" noChangeShapeType="1" noTextEdit="1"/>
                    </p:cNvSpPr>
                    <p:nvPr/>
                  </p:nvSpPr>
                  <p:spPr>
                    <a:xfrm>
                      <a:off x="8756279" y="3314900"/>
                      <a:ext cx="876254" cy="338554"/>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FBF058CE-FD36-1637-C33C-1A9985006937}"/>
                      </a:ext>
                    </a:extLst>
                  </p:cNvPr>
                  <p:cNvSpPr txBox="1"/>
                  <p:nvPr/>
                </p:nvSpPr>
                <p:spPr>
                  <a:xfrm>
                    <a:off x="1726564" y="3547560"/>
                    <a:ext cx="699941"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b="1" i="1" smtClean="0">
                              <a:latin typeface="Cambria Math" panose="02040503050406030204" pitchFamily="18" charset="0"/>
                            </a:rPr>
                            <m:t>𝑭</m:t>
                          </m:r>
                        </m:oMath>
                      </m:oMathPara>
                    </a14:m>
                    <a:endParaRPr lang="en-US" sz="2000" b="1" dirty="0"/>
                  </a:p>
                </p:txBody>
              </p:sp>
            </mc:Choice>
            <mc:Fallback xmlns="">
              <p:sp>
                <p:nvSpPr>
                  <p:cNvPr id="9" name="Textfeld 8">
                    <a:extLst>
                      <a:ext uri="{FF2B5EF4-FFF2-40B4-BE49-F238E27FC236}">
                        <a16:creationId xmlns:a16="http://schemas.microsoft.com/office/drawing/2014/main" id="{FBF058CE-FD36-1637-C33C-1A9985006937}"/>
                      </a:ext>
                    </a:extLst>
                  </p:cNvPr>
                  <p:cNvSpPr txBox="1">
                    <a:spLocks noRot="1" noChangeAspect="1" noMove="1" noResize="1" noEditPoints="1" noAdjustHandles="1" noChangeArrowheads="1" noChangeShapeType="1" noTextEdit="1"/>
                  </p:cNvSpPr>
                  <p:nvPr/>
                </p:nvSpPr>
                <p:spPr>
                  <a:xfrm>
                    <a:off x="1726564" y="3547560"/>
                    <a:ext cx="699941" cy="369332"/>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A04F1E5-D4CB-A300-E0EB-1D0D8C623CCB}"/>
                    </a:ext>
                  </a:extLst>
                </p:cNvPr>
                <p:cNvSpPr txBox="1"/>
                <p:nvPr/>
              </p:nvSpPr>
              <p:spPr>
                <a:xfrm>
                  <a:off x="4589150" y="2602020"/>
                  <a:ext cx="699941"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𝐹</m:t>
                            </m:r>
                          </m:e>
                          <m:sub>
                            <m:r>
                              <a:rPr lang="de-DE" sz="1600" b="0" i="1" smtClean="0">
                                <a:latin typeface="Cambria Math" panose="02040503050406030204" pitchFamily="18" charset="0"/>
                              </a:rPr>
                              <m:t>𝑖𝑗</m:t>
                            </m:r>
                          </m:sub>
                        </m:sSub>
                      </m:oMath>
                    </m:oMathPara>
                  </a14:m>
                  <a:endParaRPr lang="en-US" dirty="0"/>
                </a:p>
              </p:txBody>
            </p:sp>
          </mc:Choice>
          <mc:Fallback xmlns="">
            <p:sp>
              <p:nvSpPr>
                <p:cNvPr id="3" name="Textfeld 2">
                  <a:extLst>
                    <a:ext uri="{FF2B5EF4-FFF2-40B4-BE49-F238E27FC236}">
                      <a16:creationId xmlns:a16="http://schemas.microsoft.com/office/drawing/2014/main" id="{2A04F1E5-D4CB-A300-E0EB-1D0D8C623CCB}"/>
                    </a:ext>
                  </a:extLst>
                </p:cNvPr>
                <p:cNvSpPr txBox="1">
                  <a:spLocks noRot="1" noChangeAspect="1" noMove="1" noResize="1" noEditPoints="1" noAdjustHandles="1" noChangeArrowheads="1" noChangeShapeType="1" noTextEdit="1"/>
                </p:cNvSpPr>
                <p:nvPr/>
              </p:nvSpPr>
              <p:spPr>
                <a:xfrm>
                  <a:off x="4589150" y="2602020"/>
                  <a:ext cx="699941" cy="3583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72E16627-4E23-CED3-26ED-5627FA4E4B06}"/>
                    </a:ext>
                  </a:extLst>
                </p:cNvPr>
                <p:cNvSpPr txBox="1"/>
                <p:nvPr/>
              </p:nvSpPr>
              <p:spPr>
                <a:xfrm>
                  <a:off x="4631056" y="3155439"/>
                  <a:ext cx="699941"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𝐻</m:t>
                            </m:r>
                          </m:e>
                          <m:sub>
                            <m:r>
                              <a:rPr lang="de-DE" sz="1600" b="0" i="1" smtClean="0">
                                <a:latin typeface="Cambria Math" panose="02040503050406030204" pitchFamily="18" charset="0"/>
                              </a:rPr>
                              <m:t>𝑖𝑗</m:t>
                            </m:r>
                          </m:sub>
                        </m:sSub>
                      </m:oMath>
                    </m:oMathPara>
                  </a14:m>
                  <a:endParaRPr lang="en-US" dirty="0"/>
                </a:p>
              </p:txBody>
            </p:sp>
          </mc:Choice>
          <mc:Fallback xmlns="">
            <p:sp>
              <p:nvSpPr>
                <p:cNvPr id="7" name="Textfeld 6">
                  <a:extLst>
                    <a:ext uri="{FF2B5EF4-FFF2-40B4-BE49-F238E27FC236}">
                      <a16:creationId xmlns:a16="http://schemas.microsoft.com/office/drawing/2014/main" id="{72E16627-4E23-CED3-26ED-5627FA4E4B06}"/>
                    </a:ext>
                  </a:extLst>
                </p:cNvPr>
                <p:cNvSpPr txBox="1">
                  <a:spLocks noRot="1" noChangeAspect="1" noMove="1" noResize="1" noEditPoints="1" noAdjustHandles="1" noChangeArrowheads="1" noChangeShapeType="1" noTextEdit="1"/>
                </p:cNvSpPr>
                <p:nvPr/>
              </p:nvSpPr>
              <p:spPr>
                <a:xfrm>
                  <a:off x="4631056" y="3155439"/>
                  <a:ext cx="699941" cy="358368"/>
                </a:xfrm>
                <a:prstGeom prst="rect">
                  <a:avLst/>
                </a:prstGeom>
                <a:blipFill>
                  <a:blip r:embed="rId8"/>
                  <a:stretch>
                    <a:fillRect b="-3448"/>
                  </a:stretch>
                </a:blipFill>
              </p:spPr>
              <p:txBody>
                <a:bodyPr/>
                <a:lstStyle/>
                <a:p>
                  <a:r>
                    <a:rPr lang="en-US">
                      <a:noFill/>
                    </a:rPr>
                    <a:t> </a:t>
                  </a:r>
                </a:p>
              </p:txBody>
            </p:sp>
          </mc:Fallback>
        </mc:AlternateContent>
      </p:grpSp>
      <p:sp>
        <p:nvSpPr>
          <p:cNvPr id="12" name="Textfeld 11">
            <a:extLst>
              <a:ext uri="{FF2B5EF4-FFF2-40B4-BE49-F238E27FC236}">
                <a16:creationId xmlns:a16="http://schemas.microsoft.com/office/drawing/2014/main" id="{C6B63764-FDE5-58B0-944D-774873534253}"/>
              </a:ext>
            </a:extLst>
          </p:cNvPr>
          <p:cNvSpPr txBox="1"/>
          <p:nvPr/>
        </p:nvSpPr>
        <p:spPr>
          <a:xfrm>
            <a:off x="490425" y="3438497"/>
            <a:ext cx="2880000" cy="2862322"/>
          </a:xfrm>
          <a:prstGeom prst="rect">
            <a:avLst/>
          </a:prstGeom>
          <a:noFill/>
        </p:spPr>
        <p:txBody>
          <a:bodyPr wrap="square" rtlCol="0">
            <a:spAutoFit/>
          </a:bodyPr>
          <a:lstStyle/>
          <a:p>
            <a:r>
              <a:rPr lang="en-US" dirty="0"/>
              <a:t>Polyconvexity:</a:t>
            </a:r>
          </a:p>
          <a:p>
            <a:pPr marL="285750" indent="-285750">
              <a:buFont typeface="Wingdings" pitchFamily="2" charset="2"/>
              <a:buChar char="§"/>
            </a:pPr>
            <a:r>
              <a:rPr lang="en-US" dirty="0"/>
              <a:t>Convex and non-decreasing activation function in all layers</a:t>
            </a:r>
          </a:p>
          <a:p>
            <a:pPr marL="285750" indent="-285750">
              <a:buFont typeface="Wingdings" pitchFamily="2" charset="2"/>
              <a:buChar char="§"/>
            </a:pPr>
            <a:r>
              <a:rPr lang="en-US" dirty="0"/>
              <a:t>Non-negative weights all in layers (but with arbitrary weights in the first hidden layer)</a:t>
            </a:r>
          </a:p>
          <a:p>
            <a:endParaRPr lang="en-US" dirty="0"/>
          </a:p>
          <a:p>
            <a:endParaRPr lang="en-US" dirty="0"/>
          </a:p>
        </p:txBody>
      </p:sp>
    </p:spTree>
    <p:extLst>
      <p:ext uri="{BB962C8B-B14F-4D97-AF65-F5344CB8AC3E}">
        <p14:creationId xmlns:p14="http://schemas.microsoft.com/office/powerpoint/2010/main" val="64220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F6AE-5865-D618-AFA3-C8C659AB7D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A5B939-1AF6-6AAB-65AC-683159574D5A}"/>
              </a:ext>
            </a:extLst>
          </p:cNvPr>
          <p:cNvSpPr>
            <a:spLocks noGrp="1"/>
          </p:cNvSpPr>
          <p:nvPr>
            <p:ph type="title"/>
          </p:nvPr>
        </p:nvSpPr>
        <p:spPr>
          <a:xfrm>
            <a:off x="360000" y="736682"/>
            <a:ext cx="8976000" cy="524377"/>
          </a:xfrm>
        </p:spPr>
        <p:txBody>
          <a:bodyPr anchor="t">
            <a:normAutofit/>
          </a:bodyPr>
          <a:lstStyle/>
          <a:p>
            <a:r>
              <a:rPr lang="de-DE" sz="3200" dirty="0"/>
              <a:t>Embedding </a:t>
            </a:r>
            <a:r>
              <a:rPr lang="de-DE" sz="3200" dirty="0" err="1"/>
              <a:t>physics</a:t>
            </a:r>
            <a:r>
              <a:rPr lang="de-DE" sz="3200" dirty="0"/>
              <a:t> in ML-models</a:t>
            </a:r>
          </a:p>
        </p:txBody>
      </p:sp>
      <p:sp>
        <p:nvSpPr>
          <p:cNvPr id="4" name="Datumsplatzhalter 3">
            <a:extLst>
              <a:ext uri="{FF2B5EF4-FFF2-40B4-BE49-F238E27FC236}">
                <a16:creationId xmlns:a16="http://schemas.microsoft.com/office/drawing/2014/main" id="{809CD47C-E16B-D82B-3C59-BDE633242142}"/>
              </a:ext>
            </a:extLst>
          </p:cNvPr>
          <p:cNvSpPr>
            <a:spLocks noGrp="1"/>
          </p:cNvSpPr>
          <p:nvPr>
            <p:ph type="dt" sz="half" idx="10"/>
          </p:nvPr>
        </p:nvSpPr>
        <p:spPr>
          <a:xfrm>
            <a:off x="360000" y="6558140"/>
            <a:ext cx="1439993" cy="180000"/>
          </a:xfrm>
        </p:spPr>
        <p:txBody>
          <a:bodyPr/>
          <a:lstStyle/>
          <a:p>
            <a:fld id="{E303BF54-907F-AC4B-B834-39373B3CB420}" type="datetime1">
              <a:rPr lang="de-DE" smtClean="0"/>
              <a:t>17.12.24</a:t>
            </a:fld>
            <a:endParaRPr lang="de-DE" dirty="0"/>
          </a:p>
        </p:txBody>
      </p:sp>
      <p:sp>
        <p:nvSpPr>
          <p:cNvPr id="6" name="Foliennummernplatzhalter 5">
            <a:extLst>
              <a:ext uri="{FF2B5EF4-FFF2-40B4-BE49-F238E27FC236}">
                <a16:creationId xmlns:a16="http://schemas.microsoft.com/office/drawing/2014/main" id="{D9392157-6F39-A3F9-9A12-B839503E30D6}"/>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3</a:t>
            </a:fld>
            <a:endParaRPr lang="de-DE"/>
          </a:p>
        </p:txBody>
      </p:sp>
      <p:sp>
        <p:nvSpPr>
          <p:cNvPr id="3" name="Fußzeilenplatzhalter 2">
            <a:extLst>
              <a:ext uri="{FF2B5EF4-FFF2-40B4-BE49-F238E27FC236}">
                <a16:creationId xmlns:a16="http://schemas.microsoft.com/office/drawing/2014/main" id="{3510A040-FF2B-5F56-900A-FF3871854AE5}"/>
              </a:ext>
            </a:extLst>
          </p:cNvPr>
          <p:cNvSpPr>
            <a:spLocks noGrp="1"/>
          </p:cNvSpPr>
          <p:nvPr>
            <p:ph type="ftr" sz="quarter" idx="11"/>
          </p:nvPr>
        </p:nvSpPr>
        <p:spPr>
          <a:xfrm>
            <a:off x="360000" y="359999"/>
            <a:ext cx="8976000" cy="190800"/>
          </a:xfrm>
        </p:spPr>
        <p:txBody>
          <a:bodyPr/>
          <a:lstStyle/>
          <a:p>
            <a:r>
              <a:rPr lang="de-DE" sz="1000"/>
              <a:t>L. Demuth | </a:t>
            </a:r>
            <a:r>
              <a:rPr lang="de-DE"/>
              <a:t>Hyperelasticity</a:t>
            </a:r>
            <a:endParaRPr lang="de-DE" sz="1000"/>
          </a:p>
          <a:p>
            <a:endParaRPr lang="de-DE" dirty="0"/>
          </a:p>
        </p:txBody>
      </p:sp>
      <p:grpSp>
        <p:nvGrpSpPr>
          <p:cNvPr id="34" name="Gruppieren 33">
            <a:extLst>
              <a:ext uri="{FF2B5EF4-FFF2-40B4-BE49-F238E27FC236}">
                <a16:creationId xmlns:a16="http://schemas.microsoft.com/office/drawing/2014/main" id="{41445262-C516-1014-45C6-44E873CD321A}"/>
              </a:ext>
            </a:extLst>
          </p:cNvPr>
          <p:cNvGrpSpPr/>
          <p:nvPr/>
        </p:nvGrpSpPr>
        <p:grpSpPr>
          <a:xfrm>
            <a:off x="360000" y="7744428"/>
            <a:ext cx="5221351" cy="2943920"/>
            <a:chOff x="3276724" y="2576089"/>
            <a:chExt cx="5221351" cy="2943920"/>
          </a:xfrm>
        </p:grpSpPr>
        <p:sp>
          <p:nvSpPr>
            <p:cNvPr id="30" name="Abgerundetes Rechteck 29">
              <a:extLst>
                <a:ext uri="{FF2B5EF4-FFF2-40B4-BE49-F238E27FC236}">
                  <a16:creationId xmlns:a16="http://schemas.microsoft.com/office/drawing/2014/main" id="{5E952A0F-E279-70B2-2477-19EE4E2504A5}"/>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98BBFD07-6E6F-2E3C-0262-A94F1F2AB41D}"/>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EAEBBA54-0084-BF6B-552B-A91EC6672672}"/>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E1CF9746-C490-91F4-259F-1672E022A42A}"/>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874705-0AD8-5822-9E4E-F34BC9EBC243}"/>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539CA5-A9D8-90C4-E54F-DE544D032ABD}"/>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240AC71C-628D-0C31-65F4-C7FC997D895D}"/>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9730EA-ED41-3616-6CF6-48D9088B90CC}"/>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8AE3A0-158C-D4D2-1E35-92106050FC53}"/>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0D508A-3DD0-BE06-C506-11D99F2FE371}"/>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06D88BC2-D828-98E5-7A61-CBD7A1EDB0BA}"/>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4323082-483A-FAD8-68C6-2200D2ACFC31}"/>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9E80E5-F34D-95AB-9AAB-C9E507FECE38}"/>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3D152B-F5B4-F41F-1880-28F4E11219A4}"/>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ADE9E9C8-C22A-5930-FBFA-0EA08A7B4DDB}"/>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E86A32-FADC-E0CA-22C2-96E5143765B2}"/>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FB4862-8E08-A93E-98BF-DAC21FB7520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A6DCDD-4E34-8571-4FD3-8573653F27D3}"/>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A937F2D7-526C-54D6-2623-D6C6049E5582}"/>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BAB2C14-07AF-1373-E129-A7C357DA7F2F}"/>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BD17275B-1323-3BF6-193A-3BC79B2FE1DF}"/>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482C6E05-71A0-520A-A765-761CA756C96E}"/>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62AAFFC4-D8E6-779A-9036-BDD9B8B976DE}"/>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4C3F635F-670D-28B2-2335-DD9132188E0E}"/>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5EBAA49-97B3-909D-03B2-E54B0773E671}"/>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453E72-D5BB-A574-057C-D1E48672C507}"/>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8686B68-FB80-ACDA-FF8A-8E0ED324F6BE}"/>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2C3AB7D1-7254-7374-FB29-15D64E7C5B7F}"/>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4C76E595-AB0F-BB54-1797-7BAE654F00B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BFB1BE2-BB3B-4A1E-3FCC-0FB309A9E468}"/>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B16DA4F-755E-B885-255F-E0423F6E0095}"/>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6FE93DB-3DF2-B51C-38E6-080905AD1A9D}"/>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9E574110-8802-DFDB-03F1-55BBD5BFDC87}"/>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C5F307D0-930D-A1BF-930F-134A3DE5F023}"/>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72BED9D-2F7D-F396-4F36-6194E82A70C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BAFC55F-88AF-CD48-846C-6F9D875C5367}"/>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CC62E77-0F48-4B5A-2EC5-39FD43EBB2CC}"/>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27685DE8-7A1F-A170-635A-CA423E920B4C}"/>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4E06C9EA-1C07-4698-BA81-C7DDAB28BB11}"/>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F5D28624-4875-9C78-66B8-AF43F4B378C7}"/>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5157134E-0637-9826-FDF1-47BFB2E8E174}"/>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4E6110CB-FD05-E991-0406-E2D504C4CC88}"/>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5A8CEC55-599C-B062-ACF2-09A1DB1A60E5}"/>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B7464FC8-8EA9-0265-458A-D1C0FA7D6F32}"/>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3B3C900-4D33-9C87-984B-13C1D7759310}"/>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66C7A311-B002-1D19-3CE6-0559A4211CF6}"/>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C4C86CF2-AF87-2C4E-AECF-3A6CCC4F8C3E}"/>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EE5E3E42-FE94-6DD9-B7CB-1A94BD4CBC59}"/>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32C84A5E-FFC7-CEEE-CAF7-C89E5F5276E8}"/>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E36E2E81-4C24-6E69-2235-59EAB4EAD23A}"/>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82D0EE3E-ABB5-E118-F6F4-67F3F1EBD345}"/>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984FFD81-111F-10B9-014A-D9250424AC18}"/>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4099D3DF-CDAA-DFFA-F9F6-6D97612EECA6}"/>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EE05F608-2439-0724-8807-6117A63549DA}"/>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027CC762-9C67-66B4-B404-6B1D350A851B}"/>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1D480A5F-9210-9D9A-4B11-8235BF1C4375}"/>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AC923373-CBE0-E37D-C585-F99FF89D96F2}"/>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B830D607-72A0-182B-F215-C4DAC515E43E}"/>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EA622E0A-57DA-C5E3-2270-D419CA3ABBAB}"/>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92742BB6-EE2E-648C-5515-DAD2280A4A09}"/>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E78FCBFA-F010-2122-BFB5-CDA2622FFD2B}"/>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AFFD5D89-7372-0368-003C-E4EAA81A2979}"/>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08694A36-EF69-EB4C-A812-4B794039449A}"/>
                  </a:ext>
                </a:extLst>
              </p:cNvPr>
              <p:cNvSpPr/>
              <p:nvPr/>
            </p:nvSpPr>
            <p:spPr>
              <a:xfrm>
                <a:off x="3762724" y="2580698"/>
                <a:ext cx="720000"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DEC715CE-14E8-704A-F226-9A59634B3FDC}"/>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A3824AD3-B740-131A-52C6-20E0B643D512}"/>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E11AFE08-A940-3356-A81F-A711B62A72B0}"/>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pic>
        <p:nvPicPr>
          <p:cNvPr id="37" name="Inhaltsplatzhalter 37" descr="Ein Bild, das Text, Diagramm, Reihe, Origami enthält.&#10;&#10;Automatisch generierte Beschreibung">
            <a:extLst>
              <a:ext uri="{FF2B5EF4-FFF2-40B4-BE49-F238E27FC236}">
                <a16:creationId xmlns:a16="http://schemas.microsoft.com/office/drawing/2014/main" id="{E34DAF28-6031-E683-0EF8-517551527776}"/>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4925218"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3" name="Inhaltsplatzhalter 37" descr="Ein Bild, das Text, Diagramm, Reihe, Origami enthält.&#10;&#10;Automatisch generierte Beschreibung">
            <a:extLst>
              <a:ext uri="{FF2B5EF4-FFF2-40B4-BE49-F238E27FC236}">
                <a16:creationId xmlns:a16="http://schemas.microsoft.com/office/drawing/2014/main" id="{713C8338-1A27-3998-1DA0-3E35F32B66D0}"/>
              </a:ext>
            </a:extLst>
          </p:cNvPr>
          <p:cNvPicPr>
            <a:picLocks/>
          </p:cNvPicPr>
          <p:nvPr/>
        </p:nvPicPr>
        <p:blipFill>
          <a:blip r:embed="rId3">
            <a:extLst>
              <a:ext uri="{28A0092B-C50C-407E-A947-70E740481C1C}">
                <a14:useLocalDpi xmlns:a14="http://schemas.microsoft.com/office/drawing/2010/main" val="0"/>
              </a:ext>
            </a:extLst>
          </a:blip>
          <a:srcRect l="4769" t="33043" r="69731" b="31972"/>
          <a:stretch/>
        </p:blipFill>
        <p:spPr>
          <a:xfrm>
            <a:off x="3390048"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5" name="Inhaltsplatzhalter 37" descr="Ein Bild, das Text, Diagramm, Reihe, Origami enthält.&#10;&#10;Automatisch generierte Beschreibung">
            <a:extLst>
              <a:ext uri="{FF2B5EF4-FFF2-40B4-BE49-F238E27FC236}">
                <a16:creationId xmlns:a16="http://schemas.microsoft.com/office/drawing/2014/main" id="{60771CA0-3CBB-E8B4-13DF-8AED67EC1E88}"/>
              </a:ext>
            </a:extLst>
          </p:cNvPr>
          <p:cNvPicPr>
            <a:picLocks/>
          </p:cNvPicPr>
          <p:nvPr/>
        </p:nvPicPr>
        <p:blipFill>
          <a:blip r:embed="rId3">
            <a:extLst>
              <a:ext uri="{28A0092B-C50C-407E-A947-70E740481C1C}">
                <a14:useLocalDpi xmlns:a14="http://schemas.microsoft.com/office/drawing/2010/main" val="0"/>
              </a:ext>
            </a:extLst>
          </a:blip>
          <a:srcRect l="35960" t="35074" r="36267" b="31971"/>
          <a:stretch/>
        </p:blipFill>
        <p:spPr>
          <a:xfrm>
            <a:off x="1854669"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6" name="Inhaltsplatzhalter 37" descr="Ein Bild, das Text, Diagramm, Reihe, Origami enthält.&#10;&#10;Automatisch generierte Beschreibung">
            <a:extLst>
              <a:ext uri="{FF2B5EF4-FFF2-40B4-BE49-F238E27FC236}">
                <a16:creationId xmlns:a16="http://schemas.microsoft.com/office/drawing/2014/main" id="{62684FCA-3301-1ED0-6197-70EDB9B0BAE6}"/>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24249" y="1146962"/>
            <a:ext cx="1440000" cy="1440000"/>
          </a:xfrm>
          <a:prstGeom prst="rect">
            <a:avLst/>
          </a:prstGeom>
          <a:ln>
            <a:solidFill>
              <a:srgbClr val="898989"/>
            </a:solidFill>
          </a:ln>
          <a:effectLst>
            <a:outerShdw blurRad="50800" dist="38100" dir="2700000" algn="tl" rotWithShape="0">
              <a:prstClr val="black">
                <a:alpha val="40000"/>
              </a:prstClr>
            </a:outerShdw>
          </a:effectLst>
        </p:spPr>
      </p:pic>
      <p:grpSp>
        <p:nvGrpSpPr>
          <p:cNvPr id="7" name="Gruppieren 6">
            <a:extLst>
              <a:ext uri="{FF2B5EF4-FFF2-40B4-BE49-F238E27FC236}">
                <a16:creationId xmlns:a16="http://schemas.microsoft.com/office/drawing/2014/main" id="{FF35D8FA-7E50-AD39-3026-0202CBEFF6B4}"/>
              </a:ext>
            </a:extLst>
          </p:cNvPr>
          <p:cNvGrpSpPr/>
          <p:nvPr/>
        </p:nvGrpSpPr>
        <p:grpSpPr>
          <a:xfrm>
            <a:off x="1218434" y="-1608674"/>
            <a:ext cx="2919061" cy="525613"/>
            <a:chOff x="696000" y="5631250"/>
            <a:chExt cx="10800000" cy="525613"/>
          </a:xfrm>
          <a:solidFill>
            <a:schemeClr val="accent5">
              <a:alpha val="93000"/>
            </a:schemeClr>
          </a:solidFill>
        </p:grpSpPr>
        <p:sp>
          <p:nvSpPr>
            <p:cNvPr id="27" name="Rechteck 26">
              <a:extLst>
                <a:ext uri="{FF2B5EF4-FFF2-40B4-BE49-F238E27FC236}">
                  <a16:creationId xmlns:a16="http://schemas.microsoft.com/office/drawing/2014/main" id="{A1F267E4-231C-28DC-31F3-B2B8CEAC67EC}"/>
                </a:ext>
              </a:extLst>
            </p:cNvPr>
            <p:cNvSpPr/>
            <p:nvPr/>
          </p:nvSpPr>
          <p:spPr>
            <a:xfrm>
              <a:off x="696000" y="5631250"/>
              <a:ext cx="10800000" cy="525613"/>
            </a:xfrm>
            <a:prstGeom prst="rect">
              <a:avLst/>
            </a:prstGeom>
            <a:grp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Textfeld 46">
              <a:extLst>
                <a:ext uri="{FF2B5EF4-FFF2-40B4-BE49-F238E27FC236}">
                  <a16:creationId xmlns:a16="http://schemas.microsoft.com/office/drawing/2014/main" id="{ECAE7C67-1C61-37A7-D579-11AD7919D351}"/>
                </a:ext>
              </a:extLst>
            </p:cNvPr>
            <p:cNvSpPr txBox="1"/>
            <p:nvPr/>
          </p:nvSpPr>
          <p:spPr>
            <a:xfrm>
              <a:off x="2544509" y="5709390"/>
              <a:ext cx="7546943" cy="369332"/>
            </a:xfrm>
            <a:prstGeom prst="rect">
              <a:avLst/>
            </a:prstGeom>
            <a:grpFill/>
          </p:spPr>
          <p:txBody>
            <a:bodyPr wrap="square" rtlCol="0">
              <a:spAutoFit/>
            </a:bodyPr>
            <a:lstStyle/>
            <a:p>
              <a:pPr algn="ctr"/>
              <a:r>
                <a:rPr lang="en-US" b="1" dirty="0"/>
                <a:t>Physics</a:t>
              </a:r>
            </a:p>
          </p:txBody>
        </p:sp>
      </p:grpSp>
      <p:sp>
        <p:nvSpPr>
          <p:cNvPr id="48" name="Pfeil nach rechts 47">
            <a:extLst>
              <a:ext uri="{FF2B5EF4-FFF2-40B4-BE49-F238E27FC236}">
                <a16:creationId xmlns:a16="http://schemas.microsoft.com/office/drawing/2014/main" id="{A4616533-D8C3-22E0-1A6F-8083C3F5F3BB}"/>
              </a:ext>
            </a:extLst>
          </p:cNvPr>
          <p:cNvSpPr/>
          <p:nvPr/>
        </p:nvSpPr>
        <p:spPr>
          <a:xfrm rot="5400000">
            <a:off x="2273459" y="-769453"/>
            <a:ext cx="929007" cy="326586"/>
          </a:xfrm>
          <a:prstGeom prst="rightArrow">
            <a:avLst/>
          </a:prstGeom>
          <a:solidFill>
            <a:srgbClr val="89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BDFDEDB-4155-F2EC-B248-E1F487FA52B5}"/>
              </a:ext>
            </a:extLst>
          </p:cNvPr>
          <p:cNvSpPr/>
          <p:nvPr/>
        </p:nvSpPr>
        <p:spPr>
          <a:xfrm>
            <a:off x="1854669" y="1159021"/>
            <a:ext cx="281331" cy="1399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feld 49">
            <a:extLst>
              <a:ext uri="{FF2B5EF4-FFF2-40B4-BE49-F238E27FC236}">
                <a16:creationId xmlns:a16="http://schemas.microsoft.com/office/drawing/2014/main" id="{96675E4D-833E-A893-8F50-30AE44B1DC60}"/>
              </a:ext>
            </a:extLst>
          </p:cNvPr>
          <p:cNvSpPr txBox="1"/>
          <p:nvPr/>
        </p:nvSpPr>
        <p:spPr bwMode="auto">
          <a:xfrm>
            <a:off x="304971" y="6331911"/>
            <a:ext cx="3948609" cy="584775"/>
          </a:xfrm>
          <a:prstGeom prst="rect">
            <a:avLst/>
          </a:prstGeom>
          <a:noFill/>
        </p:spPr>
        <p:txBody>
          <a:bodyPr wrap="square" rtlCol="0">
            <a:spAutoFit/>
          </a:bodyPr>
          <a:lstStyle/>
          <a:p>
            <a:pPr>
              <a:defRPr/>
            </a:pPr>
            <a:r>
              <a:rPr lang="en-GB" sz="800" dirty="0">
                <a:solidFill>
                  <a:schemeClr val="accent6"/>
                </a:solidFill>
                <a:latin typeface="Arial"/>
                <a:ea typeface="MS PGothic"/>
              </a:rPr>
              <a:t>[1] </a:t>
            </a:r>
            <a:r>
              <a:rPr lang="en-GB" sz="800" dirty="0">
                <a:solidFill>
                  <a:schemeClr val="accent6"/>
                </a:solidFill>
                <a:latin typeface="Arial"/>
                <a:ea typeface="MS PGothic"/>
                <a:hlinkClick r:id="rId4"/>
              </a:rPr>
              <a:t>https://</a:t>
            </a:r>
            <a:r>
              <a:rPr lang="en-GB" sz="800" dirty="0" err="1">
                <a:solidFill>
                  <a:schemeClr val="accent6"/>
                </a:solidFill>
                <a:latin typeface="Arial"/>
                <a:ea typeface="MS PGothic"/>
                <a:hlinkClick r:id="rId4"/>
              </a:rPr>
              <a:t>doi.org</a:t>
            </a:r>
            <a:r>
              <a:rPr lang="en-GB" sz="800" dirty="0">
                <a:solidFill>
                  <a:schemeClr val="accent6"/>
                </a:solidFill>
                <a:latin typeface="Arial"/>
                <a:ea typeface="MS PGothic"/>
                <a:hlinkClick r:id="rId4"/>
              </a:rPr>
              <a:t>/10.1016/j.jmps.2023.105363</a:t>
            </a:r>
            <a:endParaRPr lang="en-GB" sz="4000" dirty="0">
              <a:solidFill>
                <a:schemeClr val="accent6"/>
              </a:solidFill>
            </a:endParaRPr>
          </a:p>
          <a:p>
            <a:pPr marL="0" indent="0" algn="l">
              <a:buFont typeface="Wingdings"/>
              <a:buNone/>
              <a:defRPr/>
            </a:pPr>
            <a:endParaRPr lang="en-US" sz="2400" dirty="0"/>
          </a:p>
        </p:txBody>
      </p:sp>
      <p:grpSp>
        <p:nvGrpSpPr>
          <p:cNvPr id="44" name="Gruppieren 43">
            <a:extLst>
              <a:ext uri="{FF2B5EF4-FFF2-40B4-BE49-F238E27FC236}">
                <a16:creationId xmlns:a16="http://schemas.microsoft.com/office/drawing/2014/main" id="{D30ED40B-01FA-0C6D-3E61-294D353E4113}"/>
              </a:ext>
            </a:extLst>
          </p:cNvPr>
          <p:cNvGrpSpPr/>
          <p:nvPr/>
        </p:nvGrpSpPr>
        <p:grpSpPr>
          <a:xfrm>
            <a:off x="6455849" y="1159021"/>
            <a:ext cx="1440000" cy="1440000"/>
            <a:chOff x="1223270" y="-52904"/>
            <a:chExt cx="9178257" cy="2807659"/>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8ACBF7FD-4CDB-C535-9D61-48A8F16864E3}"/>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1223270" y="-52904"/>
              <a:ext cx="9178257" cy="2807659"/>
            </a:xfrm>
            <a:prstGeom prst="rect">
              <a:avLst/>
            </a:prstGeom>
            <a:ln>
              <a:solidFill>
                <a:srgbClr val="898989"/>
              </a:solidFill>
            </a:ln>
            <a:effectLst>
              <a:outerShdw blurRad="50800" dist="38100" dir="2700000" algn="tl" rotWithShape="0">
                <a:prstClr val="black">
                  <a:alpha val="40000"/>
                </a:prstClr>
              </a:outerShdw>
            </a:effectLst>
          </p:spPr>
        </p:pic>
        <p:sp>
          <p:nvSpPr>
            <p:cNvPr id="46" name="Rechteck 45">
              <a:extLst>
                <a:ext uri="{FF2B5EF4-FFF2-40B4-BE49-F238E27FC236}">
                  <a16:creationId xmlns:a16="http://schemas.microsoft.com/office/drawing/2014/main" id="{EF790630-26DC-B6ED-5117-FF3D7B333FE4}"/>
                </a:ext>
              </a:extLst>
            </p:cNvPr>
            <p:cNvSpPr/>
            <p:nvPr/>
          </p:nvSpPr>
          <p:spPr>
            <a:xfrm>
              <a:off x="1289194" y="30676"/>
              <a:ext cx="2758563" cy="4300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51" name="Textfeld 50">
            <a:extLst>
              <a:ext uri="{FF2B5EF4-FFF2-40B4-BE49-F238E27FC236}">
                <a16:creationId xmlns:a16="http://schemas.microsoft.com/office/drawing/2014/main" id="{7822B0CD-97E8-D642-7A3C-45E216B747C4}"/>
              </a:ext>
            </a:extLst>
          </p:cNvPr>
          <p:cNvSpPr txBox="1"/>
          <p:nvPr/>
        </p:nvSpPr>
        <p:spPr bwMode="auto">
          <a:xfrm>
            <a:off x="7883391" y="2397598"/>
            <a:ext cx="343985" cy="215444"/>
          </a:xfrm>
          <a:prstGeom prst="rect">
            <a:avLst/>
          </a:prstGeom>
          <a:noFill/>
        </p:spPr>
        <p:txBody>
          <a:bodyPr wrap="square" rtlCol="0">
            <a:spAutoFit/>
          </a:bodyPr>
          <a:lstStyle/>
          <a:p>
            <a:pPr marL="0" indent="0" algn="l">
              <a:buFont typeface="Wingdings"/>
              <a:buNone/>
              <a:defRPr/>
            </a:pPr>
            <a:r>
              <a:rPr lang="en-GB" sz="800" dirty="0">
                <a:solidFill>
                  <a:schemeClr val="accent6"/>
                </a:solidFill>
                <a:latin typeface="Arial"/>
                <a:ea typeface="MS PGothic"/>
              </a:rPr>
              <a:t>[1]</a:t>
            </a:r>
            <a:endParaRPr lang="en-US" sz="2400" dirty="0">
              <a:solidFill>
                <a:schemeClr val="accent6"/>
              </a:solidFill>
            </a:endParaRPr>
          </a:p>
        </p:txBody>
      </p:sp>
    </p:spTree>
    <p:extLst>
      <p:ext uri="{BB962C8B-B14F-4D97-AF65-F5344CB8AC3E}">
        <p14:creationId xmlns:p14="http://schemas.microsoft.com/office/powerpoint/2010/main" val="313718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5BADA4-B9F9-5577-BFEA-894C8193DE2F}"/>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9CC546E-F2E9-51B4-D4E4-ED5474D53127}"/>
              </a:ext>
            </a:extLst>
          </p:cNvPr>
          <p:cNvSpPr>
            <a:spLocks noGrp="1"/>
          </p:cNvSpPr>
          <p:nvPr>
            <p:ph type="title"/>
          </p:nvPr>
        </p:nvSpPr>
        <p:spPr>
          <a:xfrm>
            <a:off x="360000" y="736682"/>
            <a:ext cx="8976000" cy="524377"/>
          </a:xfrm>
        </p:spPr>
        <p:txBody>
          <a:bodyPr anchor="t">
            <a:normAutofit/>
          </a:bodyPr>
          <a:lstStyle/>
          <a:p>
            <a:r>
              <a:rPr lang="de-DE" sz="3200" dirty="0"/>
              <a:t>Embedding </a:t>
            </a:r>
            <a:r>
              <a:rPr lang="de-DE" sz="3200" dirty="0" err="1"/>
              <a:t>physics</a:t>
            </a:r>
            <a:r>
              <a:rPr lang="de-DE" sz="3200" dirty="0"/>
              <a:t> in ML-models</a:t>
            </a:r>
          </a:p>
        </p:txBody>
      </p:sp>
      <p:sp>
        <p:nvSpPr>
          <p:cNvPr id="4" name="Datumsplatzhalter 3">
            <a:extLst>
              <a:ext uri="{FF2B5EF4-FFF2-40B4-BE49-F238E27FC236}">
                <a16:creationId xmlns:a16="http://schemas.microsoft.com/office/drawing/2014/main" id="{6ACBC7F6-4B48-A0C0-F03A-6664B0BE7243}"/>
              </a:ext>
            </a:extLst>
          </p:cNvPr>
          <p:cNvSpPr>
            <a:spLocks noGrp="1"/>
          </p:cNvSpPr>
          <p:nvPr>
            <p:ph type="dt" sz="half" idx="10"/>
          </p:nvPr>
        </p:nvSpPr>
        <p:spPr>
          <a:xfrm>
            <a:off x="360000" y="6558140"/>
            <a:ext cx="1439993" cy="180000"/>
          </a:xfrm>
        </p:spPr>
        <p:txBody>
          <a:bodyPr/>
          <a:lstStyle/>
          <a:p>
            <a:fld id="{E303BF54-907F-AC4B-B834-39373B3CB420}" type="datetime1">
              <a:rPr lang="de-DE" smtClean="0"/>
              <a:t>17.12.24</a:t>
            </a:fld>
            <a:endParaRPr lang="de-DE" dirty="0"/>
          </a:p>
        </p:txBody>
      </p:sp>
      <p:sp>
        <p:nvSpPr>
          <p:cNvPr id="6" name="Foliennummernplatzhalter 5">
            <a:extLst>
              <a:ext uri="{FF2B5EF4-FFF2-40B4-BE49-F238E27FC236}">
                <a16:creationId xmlns:a16="http://schemas.microsoft.com/office/drawing/2014/main" id="{AEC6893A-1426-0DD1-1CC7-88A0DCEE65B9}"/>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4</a:t>
            </a:fld>
            <a:endParaRPr lang="de-DE"/>
          </a:p>
        </p:txBody>
      </p:sp>
      <p:sp>
        <p:nvSpPr>
          <p:cNvPr id="3" name="Fußzeilenplatzhalter 2">
            <a:extLst>
              <a:ext uri="{FF2B5EF4-FFF2-40B4-BE49-F238E27FC236}">
                <a16:creationId xmlns:a16="http://schemas.microsoft.com/office/drawing/2014/main" id="{D398A3C4-2F4D-02AA-88F4-DCB303F65CC0}"/>
              </a:ext>
            </a:extLst>
          </p:cNvPr>
          <p:cNvSpPr>
            <a:spLocks noGrp="1"/>
          </p:cNvSpPr>
          <p:nvPr>
            <p:ph type="ftr" sz="quarter" idx="11"/>
          </p:nvPr>
        </p:nvSpPr>
        <p:spPr>
          <a:xfrm>
            <a:off x="360000" y="359999"/>
            <a:ext cx="8976000" cy="190800"/>
          </a:xfrm>
        </p:spPr>
        <p:txBody>
          <a:bodyPr/>
          <a:lstStyle/>
          <a:p>
            <a:r>
              <a:rPr lang="de-DE" sz="1000"/>
              <a:t>L. Demuth | </a:t>
            </a:r>
            <a:r>
              <a:rPr lang="de-DE"/>
              <a:t>Hyperelasticity</a:t>
            </a:r>
            <a:endParaRPr lang="de-DE" sz="1000"/>
          </a:p>
          <a:p>
            <a:endParaRPr lang="de-DE" dirty="0"/>
          </a:p>
        </p:txBody>
      </p:sp>
      <p:grpSp>
        <p:nvGrpSpPr>
          <p:cNvPr id="34" name="Gruppieren 33">
            <a:extLst>
              <a:ext uri="{FF2B5EF4-FFF2-40B4-BE49-F238E27FC236}">
                <a16:creationId xmlns:a16="http://schemas.microsoft.com/office/drawing/2014/main" id="{85F9BC3B-302E-7938-332D-8A75D62E95A9}"/>
              </a:ext>
            </a:extLst>
          </p:cNvPr>
          <p:cNvGrpSpPr/>
          <p:nvPr/>
        </p:nvGrpSpPr>
        <p:grpSpPr>
          <a:xfrm>
            <a:off x="360000" y="3182888"/>
            <a:ext cx="5221351" cy="2943920"/>
            <a:chOff x="3276724" y="2576089"/>
            <a:chExt cx="5221351" cy="2943920"/>
          </a:xfrm>
        </p:grpSpPr>
        <p:sp>
          <p:nvSpPr>
            <p:cNvPr id="30" name="Abgerundetes Rechteck 29">
              <a:extLst>
                <a:ext uri="{FF2B5EF4-FFF2-40B4-BE49-F238E27FC236}">
                  <a16:creationId xmlns:a16="http://schemas.microsoft.com/office/drawing/2014/main" id="{2A8AA28E-E62A-78A7-86FE-06BBA36D3827}"/>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F46E1E23-6212-CD22-0C35-7F59003DEFB2}"/>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A6F4BE1E-1CA8-3798-C3C1-CC0BCE7745D0}"/>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E6C5365F-36B0-A916-F60A-7E3F154A5F55}"/>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77CF028-586B-13B0-C9A4-BF3A9D737318}"/>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129E6985-F61B-3D07-6BC0-46EA74B61363}"/>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A236AA23-BB63-9C0F-11D3-43CE3DD4544C}"/>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45122C8-9B64-6B9D-B749-D6DAB8380115}"/>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75F38FB-5D10-2341-CA55-DEF2EC6B738B}"/>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8221A176-2FAD-C9EE-86FC-7137DC84279C}"/>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5AEC033E-DC04-9BEA-B8CD-3B6BBAEFC261}"/>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C9811458-D57B-911D-B73C-77C10BAA4B59}"/>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209A43DC-CA09-6B04-74AD-8985BBBA43AB}"/>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FABBA51-F758-338B-047D-F01776E87B10}"/>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DA467884-CF42-B783-FCBA-378B1A16E240}"/>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3777A944-6336-0C83-8E57-D6E37F5B32C5}"/>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F459E3B4-D007-7123-2B18-7C2750E5C0BE}"/>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838B3A4C-281E-465B-1518-7B9F516BCC65}"/>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A9502F7B-0124-BE9E-198C-6DDD8FCFB9F7}"/>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B840C3B5-FEF8-6A52-5105-2FFA6A156FDD}"/>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FBE62C6A-289F-0003-9497-D4945D1B8B47}"/>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4DDA9A09-F690-9344-1128-419030780AD0}"/>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3ADE6C50-A305-CFA3-2D58-537265FB2FF0}"/>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0CEEE650-CE38-A6F1-D62D-4EB42952E084}"/>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F834607-E52A-F3B7-1E9E-42AF8CC5FC8F}"/>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074E4FB4-87E5-B76D-D7AD-B4AA51C8935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ABEF190C-3CA5-7916-6066-A4371387F543}"/>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73387FD4-606B-8720-8568-7D0E1781C35B}"/>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625B6D41-E182-19AA-4A66-00D52D18F6BF}"/>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3D047AC8-84EF-8254-12C3-09C7FD93D877}"/>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44EC6F4-12E7-CB09-83C9-C84E9A0A314D}"/>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92F37F34-1543-8071-A248-78CA0694FE44}"/>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AC23A01E-A974-8C00-1B25-7A5938620171}"/>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77F933F8-BCD2-FB71-128F-45D97EF51965}"/>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871CDA73-792E-8DC5-762A-6F67AC83B69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9A894D22-6218-6C3D-B26B-38D29C1FA93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6D5EA0FD-8B31-856A-5E9D-E1167CFF76AA}"/>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A4C225F6-C295-C44F-AB9F-307D4F7A9DE0}"/>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B3C8861D-27B8-631B-C189-55F8531F01D7}"/>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9998B52D-5A1F-9952-3159-72696F28C3B7}"/>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CEB159BE-4A66-EB5C-2629-359458565282}"/>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E0906C61-2524-718A-51B3-1D259E4EDDF6}"/>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ACEEAB00-F386-E660-24CA-49157FA4BA20}"/>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E61D03F0-F65F-54A2-6B81-B95D3B91F2FE}"/>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92324496-30FB-CF29-89CE-BFEA2BF3B2DB}"/>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AE9BE285-69DE-5F48-8436-EFD3FADCA3F4}"/>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5EF26260-FD81-4E8B-DCA2-F2827D723BDF}"/>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CAA43F7D-DA82-67D0-055B-E622B4349C48}"/>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C0FAC11A-EAE1-21AD-95C5-F6E00979C684}"/>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0B8DB99E-4E93-F15E-1097-FE21E9BCE0B8}"/>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F931E878-C4F7-BC1A-E189-679CBB6C13B1}"/>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94B09BB1-E327-D83D-4BFD-3A28842483B9}"/>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C714363B-8FF0-898B-C8CA-FC1504A0C3D1}"/>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1D2293BF-A2CD-BEFC-224E-BE36F584A784}"/>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ABC45545-59AE-2E1A-4B9A-4153585711B5}"/>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C12D07EA-0DCD-48AA-4E0D-4A0D4E5EC192}"/>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826A6792-1991-62AE-EA38-DAC8BB4679BC}"/>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6AB323A0-A660-E8FA-6BE7-0A557C2D7D1B}"/>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05F66E59-6600-DCF9-DA82-5CCDED1619AE}"/>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96FD2A20-22E5-F49E-30F6-EA46A42A4A5F}"/>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233F49A2-3069-B718-A9D7-0BCAD4D0EE7A}"/>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CAD8F35C-D018-9311-295F-A1BCFAEDEAF1}"/>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BB3FEDB9-9C9F-73AE-7976-200BE415DA35}"/>
                  </a:ext>
                </a:extLst>
              </p:cNvPr>
              <p:cNvSpPr/>
              <p:nvPr/>
            </p:nvSpPr>
            <p:spPr>
              <a:xfrm>
                <a:off x="3762724" y="2580698"/>
                <a:ext cx="720000"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8CA2B86B-ABFB-1D96-4495-17D5C168FC8F}"/>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58FA67C5-1405-3F0A-0F67-D5CFBBF072BF}"/>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BD19F619-77B1-5F49-4921-CA7DEA4C69F0}"/>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grpSp>
        <p:nvGrpSpPr>
          <p:cNvPr id="44" name="Gruppieren 43">
            <a:extLst>
              <a:ext uri="{FF2B5EF4-FFF2-40B4-BE49-F238E27FC236}">
                <a16:creationId xmlns:a16="http://schemas.microsoft.com/office/drawing/2014/main" id="{13537B9D-D225-6A7D-3901-F3D1B9BE6AA8}"/>
              </a:ext>
            </a:extLst>
          </p:cNvPr>
          <p:cNvGrpSpPr/>
          <p:nvPr/>
        </p:nvGrpSpPr>
        <p:grpSpPr>
          <a:xfrm>
            <a:off x="6455849" y="1159021"/>
            <a:ext cx="1440000" cy="1440000"/>
            <a:chOff x="1223270" y="-52904"/>
            <a:chExt cx="9178257" cy="2807659"/>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E777CCB3-70A5-45D0-D862-C13DC844496B}"/>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1223270" y="-52904"/>
              <a:ext cx="9178257" cy="2807659"/>
            </a:xfrm>
            <a:prstGeom prst="rect">
              <a:avLst/>
            </a:prstGeom>
            <a:ln>
              <a:solidFill>
                <a:srgbClr val="898989"/>
              </a:solidFill>
            </a:ln>
            <a:effectLst>
              <a:outerShdw blurRad="50800" dist="38100" dir="2700000" algn="tl" rotWithShape="0">
                <a:prstClr val="black">
                  <a:alpha val="40000"/>
                </a:prstClr>
              </a:outerShdw>
            </a:effectLst>
          </p:spPr>
        </p:pic>
        <p:sp>
          <p:nvSpPr>
            <p:cNvPr id="46" name="Rechteck 45">
              <a:extLst>
                <a:ext uri="{FF2B5EF4-FFF2-40B4-BE49-F238E27FC236}">
                  <a16:creationId xmlns:a16="http://schemas.microsoft.com/office/drawing/2014/main" id="{156196BA-349A-2052-70EA-16ECFA3F8FCD}"/>
                </a:ext>
              </a:extLst>
            </p:cNvPr>
            <p:cNvSpPr/>
            <p:nvPr/>
          </p:nvSpPr>
          <p:spPr>
            <a:xfrm>
              <a:off x="1289194" y="30676"/>
              <a:ext cx="2758563" cy="43003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7" name="Inhaltsplatzhalter 37" descr="Ein Bild, das Text, Diagramm, Reihe, Origami enthält.&#10;&#10;Automatisch generierte Beschreibung">
            <a:extLst>
              <a:ext uri="{FF2B5EF4-FFF2-40B4-BE49-F238E27FC236}">
                <a16:creationId xmlns:a16="http://schemas.microsoft.com/office/drawing/2014/main" id="{DC668C68-2387-A1BF-3975-E4C08E1FF544}"/>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4925218"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3" name="Inhaltsplatzhalter 37" descr="Ein Bild, das Text, Diagramm, Reihe, Origami enthält.&#10;&#10;Automatisch generierte Beschreibung">
            <a:extLst>
              <a:ext uri="{FF2B5EF4-FFF2-40B4-BE49-F238E27FC236}">
                <a16:creationId xmlns:a16="http://schemas.microsoft.com/office/drawing/2014/main" id="{197BC2FB-C2FB-E4BE-A614-B98583864E1F}"/>
              </a:ext>
            </a:extLst>
          </p:cNvPr>
          <p:cNvPicPr>
            <a:picLocks/>
          </p:cNvPicPr>
          <p:nvPr/>
        </p:nvPicPr>
        <p:blipFill>
          <a:blip r:embed="rId3">
            <a:extLst>
              <a:ext uri="{28A0092B-C50C-407E-A947-70E740481C1C}">
                <a14:useLocalDpi xmlns:a14="http://schemas.microsoft.com/office/drawing/2010/main" val="0"/>
              </a:ext>
            </a:extLst>
          </a:blip>
          <a:srcRect l="4769" t="33043" r="69731" b="31972"/>
          <a:stretch/>
        </p:blipFill>
        <p:spPr>
          <a:xfrm>
            <a:off x="3390048"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5" name="Inhaltsplatzhalter 37" descr="Ein Bild, das Text, Diagramm, Reihe, Origami enthält.&#10;&#10;Automatisch generierte Beschreibung">
            <a:extLst>
              <a:ext uri="{FF2B5EF4-FFF2-40B4-BE49-F238E27FC236}">
                <a16:creationId xmlns:a16="http://schemas.microsoft.com/office/drawing/2014/main" id="{E0985D74-AF26-612E-9A50-696A9F9C7E9C}"/>
              </a:ext>
            </a:extLst>
          </p:cNvPr>
          <p:cNvPicPr>
            <a:picLocks/>
          </p:cNvPicPr>
          <p:nvPr/>
        </p:nvPicPr>
        <p:blipFill>
          <a:blip r:embed="rId3">
            <a:extLst>
              <a:ext uri="{28A0092B-C50C-407E-A947-70E740481C1C}">
                <a14:useLocalDpi xmlns:a14="http://schemas.microsoft.com/office/drawing/2010/main" val="0"/>
              </a:ext>
            </a:extLst>
          </a:blip>
          <a:srcRect l="35960" t="35074" r="36267" b="31971"/>
          <a:stretch/>
        </p:blipFill>
        <p:spPr>
          <a:xfrm>
            <a:off x="1854669"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6" name="Inhaltsplatzhalter 37" descr="Ein Bild, das Text, Diagramm, Reihe, Origami enthält.&#10;&#10;Automatisch generierte Beschreibung">
            <a:extLst>
              <a:ext uri="{FF2B5EF4-FFF2-40B4-BE49-F238E27FC236}">
                <a16:creationId xmlns:a16="http://schemas.microsoft.com/office/drawing/2014/main" id="{4916B02B-C197-2838-0B0F-3C3E361A097D}"/>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24249" y="1146962"/>
            <a:ext cx="1440000" cy="1440000"/>
          </a:xfrm>
          <a:prstGeom prst="rect">
            <a:avLst/>
          </a:prstGeom>
          <a:ln>
            <a:solidFill>
              <a:srgbClr val="898989"/>
            </a:solidFill>
          </a:ln>
          <a:effectLst>
            <a:outerShdw blurRad="50800" dist="38100" dir="2700000" algn="tl" rotWithShape="0">
              <a:prstClr val="black">
                <a:alpha val="40000"/>
              </a:prstClr>
            </a:outerShdw>
          </a:effectLst>
        </p:spPr>
      </p:pic>
      <p:grpSp>
        <p:nvGrpSpPr>
          <p:cNvPr id="7" name="Gruppieren 6">
            <a:extLst>
              <a:ext uri="{FF2B5EF4-FFF2-40B4-BE49-F238E27FC236}">
                <a16:creationId xmlns:a16="http://schemas.microsoft.com/office/drawing/2014/main" id="{3349B903-8883-C742-2D45-1E0F92DE54C2}"/>
              </a:ext>
            </a:extLst>
          </p:cNvPr>
          <p:cNvGrpSpPr/>
          <p:nvPr/>
        </p:nvGrpSpPr>
        <p:grpSpPr>
          <a:xfrm>
            <a:off x="1218434" y="-1608674"/>
            <a:ext cx="2919061" cy="525613"/>
            <a:chOff x="696000" y="5631250"/>
            <a:chExt cx="10800000" cy="525613"/>
          </a:xfrm>
          <a:solidFill>
            <a:schemeClr val="accent5">
              <a:alpha val="93000"/>
            </a:schemeClr>
          </a:solidFill>
        </p:grpSpPr>
        <p:sp>
          <p:nvSpPr>
            <p:cNvPr id="27" name="Rechteck 26">
              <a:extLst>
                <a:ext uri="{FF2B5EF4-FFF2-40B4-BE49-F238E27FC236}">
                  <a16:creationId xmlns:a16="http://schemas.microsoft.com/office/drawing/2014/main" id="{84F7462C-454C-1917-C7F8-DCE9F5AF387D}"/>
                </a:ext>
              </a:extLst>
            </p:cNvPr>
            <p:cNvSpPr/>
            <p:nvPr/>
          </p:nvSpPr>
          <p:spPr>
            <a:xfrm>
              <a:off x="696000" y="5631250"/>
              <a:ext cx="10800000" cy="525613"/>
            </a:xfrm>
            <a:prstGeom prst="rect">
              <a:avLst/>
            </a:prstGeom>
            <a:grp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Textfeld 46">
              <a:extLst>
                <a:ext uri="{FF2B5EF4-FFF2-40B4-BE49-F238E27FC236}">
                  <a16:creationId xmlns:a16="http://schemas.microsoft.com/office/drawing/2014/main" id="{DAD8809E-D85D-9C78-71AA-25E9264C8424}"/>
                </a:ext>
              </a:extLst>
            </p:cNvPr>
            <p:cNvSpPr txBox="1"/>
            <p:nvPr/>
          </p:nvSpPr>
          <p:spPr>
            <a:xfrm>
              <a:off x="2544509" y="5709390"/>
              <a:ext cx="7546943" cy="369332"/>
            </a:xfrm>
            <a:prstGeom prst="rect">
              <a:avLst/>
            </a:prstGeom>
            <a:grpFill/>
          </p:spPr>
          <p:txBody>
            <a:bodyPr wrap="square" rtlCol="0">
              <a:spAutoFit/>
            </a:bodyPr>
            <a:lstStyle/>
            <a:p>
              <a:pPr algn="ctr"/>
              <a:r>
                <a:rPr lang="en-US" b="1" dirty="0"/>
                <a:t>Physics</a:t>
              </a:r>
            </a:p>
          </p:txBody>
        </p:sp>
      </p:grpSp>
      <p:sp>
        <p:nvSpPr>
          <p:cNvPr id="48" name="Pfeil nach rechts 47">
            <a:extLst>
              <a:ext uri="{FF2B5EF4-FFF2-40B4-BE49-F238E27FC236}">
                <a16:creationId xmlns:a16="http://schemas.microsoft.com/office/drawing/2014/main" id="{9BCBACE7-63A9-48D2-7D8E-BDF3FF5C0E86}"/>
              </a:ext>
            </a:extLst>
          </p:cNvPr>
          <p:cNvSpPr/>
          <p:nvPr/>
        </p:nvSpPr>
        <p:spPr>
          <a:xfrm rot="5400000">
            <a:off x="2273459" y="-769453"/>
            <a:ext cx="929007" cy="326586"/>
          </a:xfrm>
          <a:prstGeom prst="rightArrow">
            <a:avLst/>
          </a:prstGeom>
          <a:solidFill>
            <a:srgbClr val="89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hteck 48">
            <a:extLst>
              <a:ext uri="{FF2B5EF4-FFF2-40B4-BE49-F238E27FC236}">
                <a16:creationId xmlns:a16="http://schemas.microsoft.com/office/drawing/2014/main" id="{77CD34E6-0DE9-554C-8B49-28913AF4D6C8}"/>
              </a:ext>
            </a:extLst>
          </p:cNvPr>
          <p:cNvSpPr/>
          <p:nvPr/>
        </p:nvSpPr>
        <p:spPr>
          <a:xfrm>
            <a:off x="1854669" y="1159021"/>
            <a:ext cx="281331" cy="139966"/>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50" name="Textfeld 49">
            <a:extLst>
              <a:ext uri="{FF2B5EF4-FFF2-40B4-BE49-F238E27FC236}">
                <a16:creationId xmlns:a16="http://schemas.microsoft.com/office/drawing/2014/main" id="{85232DEF-8DF8-E486-F907-DDE7102BAB93}"/>
              </a:ext>
            </a:extLst>
          </p:cNvPr>
          <p:cNvSpPr txBox="1"/>
          <p:nvPr/>
        </p:nvSpPr>
        <p:spPr bwMode="auto">
          <a:xfrm>
            <a:off x="304971" y="6331911"/>
            <a:ext cx="3948609" cy="584775"/>
          </a:xfrm>
          <a:prstGeom prst="rect">
            <a:avLst/>
          </a:prstGeom>
          <a:noFill/>
        </p:spPr>
        <p:txBody>
          <a:bodyPr wrap="square" rtlCol="0">
            <a:spAutoFit/>
          </a:bodyPr>
          <a:lstStyle/>
          <a:p>
            <a:pPr>
              <a:defRPr/>
            </a:pPr>
            <a:r>
              <a:rPr lang="en-GB" sz="800" dirty="0">
                <a:solidFill>
                  <a:schemeClr val="accent6"/>
                </a:solidFill>
                <a:latin typeface="Arial"/>
                <a:ea typeface="MS PGothic"/>
              </a:rPr>
              <a:t>[1] </a:t>
            </a:r>
            <a:r>
              <a:rPr lang="en-GB" sz="800" dirty="0">
                <a:solidFill>
                  <a:schemeClr val="accent6"/>
                </a:solidFill>
                <a:latin typeface="Arial"/>
                <a:ea typeface="MS PGothic"/>
                <a:hlinkClick r:id="rId4"/>
              </a:rPr>
              <a:t>https://</a:t>
            </a:r>
            <a:r>
              <a:rPr lang="en-GB" sz="800" dirty="0" err="1">
                <a:solidFill>
                  <a:schemeClr val="accent6"/>
                </a:solidFill>
                <a:latin typeface="Arial"/>
                <a:ea typeface="MS PGothic"/>
                <a:hlinkClick r:id="rId4"/>
              </a:rPr>
              <a:t>doi.org</a:t>
            </a:r>
            <a:r>
              <a:rPr lang="en-GB" sz="800" dirty="0">
                <a:solidFill>
                  <a:schemeClr val="accent6"/>
                </a:solidFill>
                <a:latin typeface="Arial"/>
                <a:ea typeface="MS PGothic"/>
                <a:hlinkClick r:id="rId4"/>
              </a:rPr>
              <a:t>/10.1016/j.jmps.2023.105363</a:t>
            </a:r>
            <a:endParaRPr lang="en-GB" sz="4000" dirty="0">
              <a:solidFill>
                <a:schemeClr val="accent6"/>
              </a:solidFill>
            </a:endParaRPr>
          </a:p>
          <a:p>
            <a:pPr marL="0" indent="0" algn="l">
              <a:buFont typeface="Wingdings"/>
              <a:buNone/>
              <a:defRPr/>
            </a:pPr>
            <a:endParaRPr lang="en-US" sz="2400" dirty="0"/>
          </a:p>
        </p:txBody>
      </p:sp>
      <p:sp>
        <p:nvSpPr>
          <p:cNvPr id="52" name="Textfeld 51">
            <a:extLst>
              <a:ext uri="{FF2B5EF4-FFF2-40B4-BE49-F238E27FC236}">
                <a16:creationId xmlns:a16="http://schemas.microsoft.com/office/drawing/2014/main" id="{87BCFF67-7311-370C-4FBB-2499A663846A}"/>
              </a:ext>
            </a:extLst>
          </p:cNvPr>
          <p:cNvSpPr txBox="1"/>
          <p:nvPr/>
        </p:nvSpPr>
        <p:spPr bwMode="auto">
          <a:xfrm>
            <a:off x="7883391" y="2397598"/>
            <a:ext cx="343985" cy="215444"/>
          </a:xfrm>
          <a:prstGeom prst="rect">
            <a:avLst/>
          </a:prstGeom>
          <a:noFill/>
        </p:spPr>
        <p:txBody>
          <a:bodyPr wrap="square" rtlCol="0">
            <a:spAutoFit/>
          </a:bodyPr>
          <a:lstStyle/>
          <a:p>
            <a:pPr marL="0" indent="0" algn="l">
              <a:buFont typeface="Wingdings"/>
              <a:buNone/>
              <a:defRPr/>
            </a:pPr>
            <a:r>
              <a:rPr lang="en-GB" sz="800" dirty="0">
                <a:solidFill>
                  <a:schemeClr val="accent6"/>
                </a:solidFill>
                <a:latin typeface="Arial"/>
                <a:ea typeface="MS PGothic"/>
              </a:rPr>
              <a:t>[1]</a:t>
            </a:r>
            <a:endParaRPr lang="en-US" sz="2400" dirty="0">
              <a:solidFill>
                <a:schemeClr val="accent6"/>
              </a:solidFill>
            </a:endParaRPr>
          </a:p>
        </p:txBody>
      </p:sp>
    </p:spTree>
    <p:extLst>
      <p:ext uri="{BB962C8B-B14F-4D97-AF65-F5344CB8AC3E}">
        <p14:creationId xmlns:p14="http://schemas.microsoft.com/office/powerpoint/2010/main" val="22253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12570-63B2-0043-8EAA-BC16699A35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B503645-92F3-6BAB-3880-7651BACB7DF1}"/>
              </a:ext>
            </a:extLst>
          </p:cNvPr>
          <p:cNvSpPr>
            <a:spLocks noGrp="1"/>
          </p:cNvSpPr>
          <p:nvPr>
            <p:ph type="title"/>
          </p:nvPr>
        </p:nvSpPr>
        <p:spPr>
          <a:xfrm>
            <a:off x="360000" y="736682"/>
            <a:ext cx="8976000" cy="524377"/>
          </a:xfrm>
        </p:spPr>
        <p:txBody>
          <a:bodyPr anchor="t">
            <a:normAutofit/>
          </a:bodyPr>
          <a:lstStyle/>
          <a:p>
            <a:r>
              <a:rPr lang="de-DE" sz="3200" dirty="0"/>
              <a:t>Embedding </a:t>
            </a:r>
            <a:r>
              <a:rPr lang="de-DE" sz="3200" dirty="0" err="1"/>
              <a:t>physics</a:t>
            </a:r>
            <a:r>
              <a:rPr lang="de-DE" sz="3200" dirty="0"/>
              <a:t> in ML-models </a:t>
            </a:r>
          </a:p>
        </p:txBody>
      </p:sp>
      <p:sp>
        <p:nvSpPr>
          <p:cNvPr id="4" name="Datumsplatzhalter 3">
            <a:extLst>
              <a:ext uri="{FF2B5EF4-FFF2-40B4-BE49-F238E27FC236}">
                <a16:creationId xmlns:a16="http://schemas.microsoft.com/office/drawing/2014/main" id="{23ADB8DB-6846-0E90-FF8F-75AC4BF5C3C1}"/>
              </a:ext>
            </a:extLst>
          </p:cNvPr>
          <p:cNvSpPr>
            <a:spLocks noGrp="1"/>
          </p:cNvSpPr>
          <p:nvPr>
            <p:ph type="dt" sz="half" idx="10"/>
          </p:nvPr>
        </p:nvSpPr>
        <p:spPr>
          <a:xfrm>
            <a:off x="360000" y="6558140"/>
            <a:ext cx="1439993" cy="180000"/>
          </a:xfrm>
        </p:spPr>
        <p:txBody>
          <a:bodyPr/>
          <a:lstStyle/>
          <a:p>
            <a:fld id="{E303BF54-907F-AC4B-B834-39373B3CB420}" type="datetime1">
              <a:rPr lang="de-DE" smtClean="0"/>
              <a:t>17.12.24</a:t>
            </a:fld>
            <a:endParaRPr lang="de-DE" dirty="0"/>
          </a:p>
        </p:txBody>
      </p:sp>
      <p:sp>
        <p:nvSpPr>
          <p:cNvPr id="6" name="Foliennummernplatzhalter 5">
            <a:extLst>
              <a:ext uri="{FF2B5EF4-FFF2-40B4-BE49-F238E27FC236}">
                <a16:creationId xmlns:a16="http://schemas.microsoft.com/office/drawing/2014/main" id="{77BFC451-CF46-BF05-3EB9-511C75EEEE4E}"/>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5</a:t>
            </a:fld>
            <a:endParaRPr lang="de-DE"/>
          </a:p>
        </p:txBody>
      </p:sp>
      <p:sp>
        <p:nvSpPr>
          <p:cNvPr id="3" name="Fußzeilenplatzhalter 2">
            <a:extLst>
              <a:ext uri="{FF2B5EF4-FFF2-40B4-BE49-F238E27FC236}">
                <a16:creationId xmlns:a16="http://schemas.microsoft.com/office/drawing/2014/main" id="{F24354A8-E6EC-747F-030F-01ED2E80F0D7}"/>
              </a:ext>
            </a:extLst>
          </p:cNvPr>
          <p:cNvSpPr>
            <a:spLocks noGrp="1"/>
          </p:cNvSpPr>
          <p:nvPr>
            <p:ph type="ftr" sz="quarter" idx="11"/>
          </p:nvPr>
        </p:nvSpPr>
        <p:spPr>
          <a:xfrm>
            <a:off x="360000" y="359999"/>
            <a:ext cx="8976000" cy="190800"/>
          </a:xfrm>
        </p:spPr>
        <p:txBody>
          <a:bodyPr/>
          <a:lstStyle/>
          <a:p>
            <a:r>
              <a:rPr lang="de-DE" sz="1000"/>
              <a:t>L. Demuth | </a:t>
            </a:r>
            <a:r>
              <a:rPr lang="de-DE"/>
              <a:t>Hyperelasticity</a:t>
            </a:r>
            <a:endParaRPr lang="de-DE" sz="1000"/>
          </a:p>
          <a:p>
            <a:endParaRPr lang="de-DE" dirty="0"/>
          </a:p>
        </p:txBody>
      </p:sp>
      <p:grpSp>
        <p:nvGrpSpPr>
          <p:cNvPr id="34" name="Gruppieren 33">
            <a:extLst>
              <a:ext uri="{FF2B5EF4-FFF2-40B4-BE49-F238E27FC236}">
                <a16:creationId xmlns:a16="http://schemas.microsoft.com/office/drawing/2014/main" id="{02751DEF-FDAD-AC09-3568-1BF045BD9E28}"/>
              </a:ext>
            </a:extLst>
          </p:cNvPr>
          <p:cNvGrpSpPr/>
          <p:nvPr/>
        </p:nvGrpSpPr>
        <p:grpSpPr>
          <a:xfrm>
            <a:off x="360000" y="3430800"/>
            <a:ext cx="5221351" cy="2943920"/>
            <a:chOff x="3276724" y="2576089"/>
            <a:chExt cx="5221351" cy="2943920"/>
          </a:xfrm>
        </p:grpSpPr>
        <p:sp>
          <p:nvSpPr>
            <p:cNvPr id="30" name="Abgerundetes Rechteck 29">
              <a:extLst>
                <a:ext uri="{FF2B5EF4-FFF2-40B4-BE49-F238E27FC236}">
                  <a16:creationId xmlns:a16="http://schemas.microsoft.com/office/drawing/2014/main" id="{4C971CE2-21E0-D901-2C1F-DA9BD1FD131E}"/>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BF510FF4-F6FF-14F5-353F-F17CBFE2D313}"/>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34F24DD5-C763-A22A-D5AE-211B3D794866}"/>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0E8F2916-71B1-70DF-EBB8-3E59C1CDCE26}"/>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C68F7B-713F-74B0-C9A5-4B089DF64429}"/>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632849-5481-B139-AE3E-315E6E01D702}"/>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74B25FBA-7602-3FF4-0415-27196534F9ED}"/>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AE9B60-35FA-1652-43A1-3E9490E57CC6}"/>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B86721-1FE8-5E67-C71F-3F02F010B535}"/>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1DDB4F6-EF1F-EBBB-A126-D9463E66A2EB}"/>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D8618669-471A-B587-FDC9-98F85E52DB26}"/>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5D9A0D-8511-6309-B49C-64D01584C58C}"/>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6118984-2903-F2F2-D9B9-174BF6DF2702}"/>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50E13C9-F788-FD4F-5D38-8713F86EE9B3}"/>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0FDEA278-3987-6A93-C8DE-D6983BF8B5E5}"/>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4898F-A2F3-8CD7-6BC5-3D3662D482D9}"/>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BCC86EC-A842-F106-7C1B-11EF69FA1F9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AF1133-E65B-E891-D752-8048E283A2AC}"/>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53773BEA-1319-3B43-F0DF-845DA671EAD0}"/>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D590423-88C3-2DC9-688D-0A07CE5F9498}"/>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AAE8B122-B981-F61E-057C-80CAABD68636}"/>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97919739-733D-057A-A3CF-F71B1EEA4DAD}"/>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8581E940-BA6F-6C43-8D0A-508355658C9C}"/>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505D1BA5-9720-A180-A426-EE9D6233AD8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B4D5B3-AC79-FECD-82D4-047D890513DC}"/>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E2D819A-B760-F5BE-40A9-D11D1C15B810}"/>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4126FD2-04B1-3201-93FD-98CF77D77AC9}"/>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ACE271DE-F275-BA22-5132-FF69CF7230F4}"/>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C31534E9-A07F-B99D-748D-BE9779B9C2E9}"/>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1768A18-B9D0-A0FC-FE07-4DA5F426A6DB}"/>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716AA32-924F-515D-BB8B-AE909BDF3DE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8BD88AB-28C1-F33D-5DC3-85611F177E96}"/>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44641CFC-0F0B-9E76-34C5-DD6A9D8F957B}"/>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3C84CBD8-75D4-0B7B-C9D2-09B064FDFCE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42BEC8F-736A-D064-FB63-C4A7FA8F3E99}"/>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97DCE79-F7E4-2DCF-26A0-99DCABC88BB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B000F89-D6E9-42A9-8D58-B867B30B2A4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2599213D-A5FB-DAD7-36E1-BEFCB3FEEE7B}"/>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FD3334B1-F64A-8925-52E4-9AC57934A6D4}"/>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7C2713ED-C462-2DEE-C657-BFE151C9325E}"/>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982ED354-37DA-7FCD-39A7-2A3B6D0F7C9D}"/>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29031F7C-8980-C7CA-A770-5049B0DC2BC1}"/>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AEA3B0A9-22B5-B07D-467D-2C6118099B45}"/>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00EEBB4C-3EC4-3DA4-E42E-43B7B6DF9BE0}"/>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FF141F8E-E7D6-DE31-97AD-19D7A48B9DB9}"/>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7A632893-750A-B0D0-848F-720891F487A8}"/>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B475C6CB-1F91-3790-323A-739F0FEA3AB2}"/>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E1F558AC-7F2E-411C-24BD-B535017090C1}"/>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4D088744-9090-81C9-85E9-93E4BDC2E00C}"/>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6FE8F7C8-1079-D1C8-ADFA-502ECCD53FE8}"/>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67EEA6FA-09BE-2A67-683C-B91A5DB87A80}"/>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84ADCB9C-ED1F-4B7E-0453-73C393C429C7}"/>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789952C6-ECAA-A9B7-016A-178D6BB49C98}"/>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ADCB26D6-AB86-2774-D0EC-ED1656FC7B21}"/>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508D4BED-C047-5512-78F1-2BCBAEE2A076}"/>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25745DA1-6650-B780-9D6F-A81811B65265}"/>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A4533411-9FF3-6586-C837-769265642EF0}"/>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DF2EB417-F516-26D0-F70E-18E67E031ABC}"/>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A24D3593-865F-F558-F7AE-FDFC1CAF9AF3}"/>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9B14D702-FCC5-3016-B997-527936E69948}"/>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18477E49-CB2A-1304-9EFE-0E4E0C654FC5}"/>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1B9990A1-CB8C-A63A-7548-E6D7B6EF3347}"/>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30EFEF8B-28C1-DB4B-6120-8C1BA4C5BA75}"/>
                  </a:ext>
                </a:extLst>
              </p:cNvPr>
              <p:cNvSpPr/>
              <p:nvPr/>
            </p:nvSpPr>
            <p:spPr>
              <a:xfrm>
                <a:off x="3762724" y="2580698"/>
                <a:ext cx="720000"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0042F170-37FA-1A44-93D4-9B496F9FAAC0}"/>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8A73B4EB-5FA5-7B1E-F9AB-7BCE6DFE20FB}"/>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87757740-C2AE-123E-3511-04207613E774}"/>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sp>
        <p:nvSpPr>
          <p:cNvPr id="27" name="Inhaltsplatzhalter 2">
            <a:extLst>
              <a:ext uri="{FF2B5EF4-FFF2-40B4-BE49-F238E27FC236}">
                <a16:creationId xmlns:a16="http://schemas.microsoft.com/office/drawing/2014/main" id="{4A4A7A71-5B9D-16BC-D06C-E0F155A90178}"/>
              </a:ext>
            </a:extLst>
          </p:cNvPr>
          <p:cNvSpPr>
            <a:spLocks noGrp="1"/>
          </p:cNvSpPr>
          <p:nvPr>
            <p:ph idx="1"/>
          </p:nvPr>
        </p:nvSpPr>
        <p:spPr>
          <a:xfrm>
            <a:off x="6300195" y="3435409"/>
            <a:ext cx="5253681" cy="2756782"/>
          </a:xfrm>
        </p:spPr>
        <p:txBody>
          <a:bodyPr>
            <a:normAutofit/>
          </a:bodyPr>
          <a:lstStyle/>
          <a:p>
            <a:pPr marL="0" indent="0">
              <a:buNone/>
            </a:pPr>
            <a:r>
              <a:rPr lang="en-US" dirty="0"/>
              <a:t>If we embedding physics in our ML-Models which impact has this on …</a:t>
            </a:r>
          </a:p>
          <a:p>
            <a:r>
              <a:rPr lang="en-US" dirty="0"/>
              <a:t>the size of the NN?</a:t>
            </a:r>
          </a:p>
          <a:p>
            <a:r>
              <a:rPr lang="en-US" dirty="0"/>
              <a:t>the amount of data?</a:t>
            </a:r>
          </a:p>
          <a:p>
            <a:r>
              <a:rPr lang="en-US" dirty="0"/>
              <a:t>the generalization behavior of the model?</a:t>
            </a:r>
          </a:p>
          <a:p>
            <a:r>
              <a:rPr lang="en-US" dirty="0"/>
              <a:t>inductive bias?</a:t>
            </a:r>
          </a:p>
          <a:p>
            <a:endParaRPr lang="en-US" dirty="0"/>
          </a:p>
          <a:p>
            <a:endParaRPr lang="en-US" dirty="0"/>
          </a:p>
          <a:p>
            <a:pPr marL="0" indent="0">
              <a:buNone/>
            </a:pPr>
            <a:endParaRPr lang="en-US" dirty="0"/>
          </a:p>
        </p:txBody>
      </p:sp>
      <p:grpSp>
        <p:nvGrpSpPr>
          <p:cNvPr id="44" name="Gruppieren 43">
            <a:extLst>
              <a:ext uri="{FF2B5EF4-FFF2-40B4-BE49-F238E27FC236}">
                <a16:creationId xmlns:a16="http://schemas.microsoft.com/office/drawing/2014/main" id="{7752C57B-A496-50F9-B1B9-D975D7D8A635}"/>
              </a:ext>
            </a:extLst>
          </p:cNvPr>
          <p:cNvGrpSpPr/>
          <p:nvPr/>
        </p:nvGrpSpPr>
        <p:grpSpPr>
          <a:xfrm>
            <a:off x="2568732" y="1240726"/>
            <a:ext cx="1440000" cy="1440000"/>
            <a:chOff x="1223270" y="-52904"/>
            <a:chExt cx="9178257" cy="2807659"/>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A78D0198-5AD3-8446-0D97-1665080AFA2A}"/>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1223270" y="-52904"/>
              <a:ext cx="9178257" cy="2807659"/>
            </a:xfrm>
            <a:prstGeom prst="rect">
              <a:avLst/>
            </a:prstGeom>
            <a:ln>
              <a:solidFill>
                <a:srgbClr val="898989"/>
              </a:solidFill>
            </a:ln>
            <a:effectLst>
              <a:outerShdw blurRad="50800" dist="38100" dir="2700000" algn="tl" rotWithShape="0">
                <a:prstClr val="black">
                  <a:alpha val="40000"/>
                </a:prstClr>
              </a:outerShdw>
            </a:effectLst>
          </p:spPr>
        </p:pic>
        <p:sp>
          <p:nvSpPr>
            <p:cNvPr id="46" name="Rechteck 45">
              <a:extLst>
                <a:ext uri="{FF2B5EF4-FFF2-40B4-BE49-F238E27FC236}">
                  <a16:creationId xmlns:a16="http://schemas.microsoft.com/office/drawing/2014/main" id="{462858AE-2D90-D02E-511E-E7303407681C}"/>
                </a:ext>
              </a:extLst>
            </p:cNvPr>
            <p:cNvSpPr/>
            <p:nvPr/>
          </p:nvSpPr>
          <p:spPr>
            <a:xfrm>
              <a:off x="7642962" y="1837241"/>
              <a:ext cx="359006" cy="378077"/>
            </a:xfrm>
            <a:prstGeom prst="rect">
              <a:avLst/>
            </a:prstGeom>
            <a:ln>
              <a:solidFill>
                <a:srgbClr val="89898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7" name="Inhaltsplatzhalter 37" descr="Ein Bild, das Text, Diagramm, Reihe, Origami enthält.&#10;&#10;Automatisch generierte Beschreibung">
            <a:extLst>
              <a:ext uri="{FF2B5EF4-FFF2-40B4-BE49-F238E27FC236}">
                <a16:creationId xmlns:a16="http://schemas.microsoft.com/office/drawing/2014/main" id="{C4266F56-31E2-AF2F-6441-300532DBCB5B}"/>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2474899" y="1347303"/>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3" name="Inhaltsplatzhalter 37" descr="Ein Bild, das Text, Diagramm, Reihe, Origami enthält.&#10;&#10;Automatisch generierte Beschreibung">
            <a:extLst>
              <a:ext uri="{FF2B5EF4-FFF2-40B4-BE49-F238E27FC236}">
                <a16:creationId xmlns:a16="http://schemas.microsoft.com/office/drawing/2014/main" id="{C0162A0A-C554-D00C-4328-5A7BF206B27D}"/>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2382251" y="1464042"/>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9" name="Inhaltsplatzhalter 37" descr="Ein Bild, das Text, Diagramm, Reihe, Origami enthält.&#10;&#10;Automatisch generierte Beschreibung">
            <a:extLst>
              <a:ext uri="{FF2B5EF4-FFF2-40B4-BE49-F238E27FC236}">
                <a16:creationId xmlns:a16="http://schemas.microsoft.com/office/drawing/2014/main" id="{0FF7D205-C189-2F0E-AA1D-1D6D3F3AE049}"/>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2288418" y="1595356"/>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5" name="Inhaltsplatzhalter 37" descr="Ein Bild, das Text, Diagramm, Reihe, Origami enthält.&#10;&#10;Automatisch generierte Beschreibung">
            <a:extLst>
              <a:ext uri="{FF2B5EF4-FFF2-40B4-BE49-F238E27FC236}">
                <a16:creationId xmlns:a16="http://schemas.microsoft.com/office/drawing/2014/main" id="{5ACA7A72-FC9F-12F9-D998-0CE26B8F6439}"/>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2189106" y="1712346"/>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6" name="Inhaltsplatzhalter 37" descr="Ein Bild, das Text, Diagramm, Reihe, Origami enthält.&#10;&#10;Automatisch generierte Beschreibung">
            <a:extLst>
              <a:ext uri="{FF2B5EF4-FFF2-40B4-BE49-F238E27FC236}">
                <a16:creationId xmlns:a16="http://schemas.microsoft.com/office/drawing/2014/main" id="{DE6327B8-637F-F44A-54F6-B3B98567FC9C}"/>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2096939" y="1841322"/>
            <a:ext cx="1440000" cy="1440000"/>
          </a:xfrm>
          <a:prstGeom prst="rect">
            <a:avLst/>
          </a:prstGeom>
          <a:ln>
            <a:solidFill>
              <a:srgbClr val="898989"/>
            </a:solidFill>
          </a:ln>
          <a:effectLst>
            <a:outerShdw blurRad="50800" dist="38100" dir="2700000" algn="tl" rotWithShape="0">
              <a:prstClr val="black">
                <a:alpha val="40000"/>
              </a:prstClr>
            </a:outerShdw>
          </a:effectLst>
        </p:spPr>
      </p:pic>
      <p:grpSp>
        <p:nvGrpSpPr>
          <p:cNvPr id="7" name="Gruppieren 6">
            <a:extLst>
              <a:ext uri="{FF2B5EF4-FFF2-40B4-BE49-F238E27FC236}">
                <a16:creationId xmlns:a16="http://schemas.microsoft.com/office/drawing/2014/main" id="{C294221F-ABA6-D9E2-13D5-48B43317FB6C}"/>
              </a:ext>
            </a:extLst>
          </p:cNvPr>
          <p:cNvGrpSpPr/>
          <p:nvPr/>
        </p:nvGrpSpPr>
        <p:grpSpPr>
          <a:xfrm>
            <a:off x="1382307" y="2377614"/>
            <a:ext cx="2919061" cy="525613"/>
            <a:chOff x="696000" y="5631250"/>
            <a:chExt cx="10800000" cy="525613"/>
          </a:xfrm>
          <a:solidFill>
            <a:schemeClr val="accent5">
              <a:alpha val="93000"/>
            </a:schemeClr>
          </a:solidFill>
        </p:grpSpPr>
        <p:sp>
          <p:nvSpPr>
            <p:cNvPr id="47" name="Rechteck 46">
              <a:extLst>
                <a:ext uri="{FF2B5EF4-FFF2-40B4-BE49-F238E27FC236}">
                  <a16:creationId xmlns:a16="http://schemas.microsoft.com/office/drawing/2014/main" id="{A317F6AE-FDF2-4BE2-75C6-3591DD6D01A8}"/>
                </a:ext>
              </a:extLst>
            </p:cNvPr>
            <p:cNvSpPr/>
            <p:nvPr/>
          </p:nvSpPr>
          <p:spPr>
            <a:xfrm>
              <a:off x="696000" y="5631250"/>
              <a:ext cx="10800000" cy="525613"/>
            </a:xfrm>
            <a:prstGeom prst="rect">
              <a:avLst/>
            </a:prstGeom>
            <a:grp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Textfeld 47">
              <a:extLst>
                <a:ext uri="{FF2B5EF4-FFF2-40B4-BE49-F238E27FC236}">
                  <a16:creationId xmlns:a16="http://schemas.microsoft.com/office/drawing/2014/main" id="{99975241-D06E-2D9F-C44B-5A1DA41DAFE5}"/>
                </a:ext>
              </a:extLst>
            </p:cNvPr>
            <p:cNvSpPr txBox="1"/>
            <p:nvPr/>
          </p:nvSpPr>
          <p:spPr>
            <a:xfrm>
              <a:off x="2544509" y="5709390"/>
              <a:ext cx="7546943" cy="369332"/>
            </a:xfrm>
            <a:prstGeom prst="rect">
              <a:avLst/>
            </a:prstGeom>
            <a:grpFill/>
          </p:spPr>
          <p:txBody>
            <a:bodyPr wrap="square" rtlCol="0">
              <a:spAutoFit/>
            </a:bodyPr>
            <a:lstStyle/>
            <a:p>
              <a:pPr algn="ctr"/>
              <a:r>
                <a:rPr lang="en-US" b="1" dirty="0"/>
                <a:t>Physics</a:t>
              </a:r>
            </a:p>
          </p:txBody>
        </p:sp>
      </p:grpSp>
      <p:sp>
        <p:nvSpPr>
          <p:cNvPr id="51" name="Pfeil nach rechts 50">
            <a:extLst>
              <a:ext uri="{FF2B5EF4-FFF2-40B4-BE49-F238E27FC236}">
                <a16:creationId xmlns:a16="http://schemas.microsoft.com/office/drawing/2014/main" id="{C11E8A56-0084-5244-B8D5-61C399AE2242}"/>
              </a:ext>
            </a:extLst>
          </p:cNvPr>
          <p:cNvSpPr/>
          <p:nvPr/>
        </p:nvSpPr>
        <p:spPr>
          <a:xfrm rot="5400000">
            <a:off x="2367644" y="3213469"/>
            <a:ext cx="929007" cy="326586"/>
          </a:xfrm>
          <a:prstGeom prst="rightArrow">
            <a:avLst/>
          </a:prstGeom>
          <a:solidFill>
            <a:srgbClr val="89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66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61D0-00E7-1AB5-9D29-E7FA33E011FD}"/>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2BD3FA09-5092-1641-A80F-7F3CFE55713F}"/>
              </a:ext>
            </a:extLst>
          </p:cNvPr>
          <p:cNvPicPr>
            <a:picLocks noChangeAspect="1"/>
          </p:cNvPicPr>
          <p:nvPr/>
        </p:nvPicPr>
        <p:blipFill>
          <a:blip r:embed="rId3"/>
          <a:stretch>
            <a:fillRect/>
          </a:stretch>
        </p:blipFill>
        <p:spPr>
          <a:xfrm>
            <a:off x="7818289" y="3639836"/>
            <a:ext cx="4320000" cy="3134385"/>
          </a:xfrm>
          <a:prstGeom prst="rect">
            <a:avLst/>
          </a:prstGeom>
        </p:spPr>
      </p:pic>
      <p:sp>
        <p:nvSpPr>
          <p:cNvPr id="2" name="Titel 1">
            <a:extLst>
              <a:ext uri="{FF2B5EF4-FFF2-40B4-BE49-F238E27FC236}">
                <a16:creationId xmlns:a16="http://schemas.microsoft.com/office/drawing/2014/main" id="{09CD3282-2049-3589-0114-27359A866DEE}"/>
              </a:ext>
            </a:extLst>
          </p:cNvPr>
          <p:cNvSpPr>
            <a:spLocks noGrp="1"/>
          </p:cNvSpPr>
          <p:nvPr>
            <p:ph type="title"/>
          </p:nvPr>
        </p:nvSpPr>
        <p:spPr>
          <a:xfrm>
            <a:off x="360000" y="736682"/>
            <a:ext cx="8976000" cy="532318"/>
          </a:xfrm>
        </p:spPr>
        <p:txBody>
          <a:bodyPr anchor="t">
            <a:normAutofit/>
          </a:bodyPr>
          <a:lstStyle/>
          <a:p>
            <a:r>
              <a:rPr lang="de-DE" sz="3200"/>
              <a:t>Data preparation</a:t>
            </a:r>
            <a:endParaRPr lang="de-DE" sz="3200" dirty="0"/>
          </a:p>
        </p:txBody>
      </p:sp>
      <p:sp>
        <p:nvSpPr>
          <p:cNvPr id="4" name="Datumsplatzhalter 3">
            <a:extLst>
              <a:ext uri="{FF2B5EF4-FFF2-40B4-BE49-F238E27FC236}">
                <a16:creationId xmlns:a16="http://schemas.microsoft.com/office/drawing/2014/main" id="{B9C76FAC-90B8-B7EC-70D9-5A129EE1CA24}"/>
              </a:ext>
            </a:extLst>
          </p:cNvPr>
          <p:cNvSpPr>
            <a:spLocks noGrp="1"/>
          </p:cNvSpPr>
          <p:nvPr>
            <p:ph type="dt" sz="half" idx="10"/>
          </p:nvPr>
        </p:nvSpPr>
        <p:spPr>
          <a:xfrm>
            <a:off x="360000" y="6558140"/>
            <a:ext cx="1439993" cy="180000"/>
          </a:xfrm>
        </p:spPr>
        <p:txBody>
          <a:bodyPr/>
          <a:lstStyle/>
          <a:p>
            <a:fld id="{5B440330-7339-6840-BD83-64C34D3339B3}" type="datetime1">
              <a:rPr lang="de-DE" smtClean="0"/>
              <a:t>17.12.24</a:t>
            </a:fld>
            <a:endParaRPr lang="de-DE" dirty="0"/>
          </a:p>
        </p:txBody>
      </p:sp>
      <p:sp>
        <p:nvSpPr>
          <p:cNvPr id="6" name="Foliennummernplatzhalter 5">
            <a:extLst>
              <a:ext uri="{FF2B5EF4-FFF2-40B4-BE49-F238E27FC236}">
                <a16:creationId xmlns:a16="http://schemas.microsoft.com/office/drawing/2014/main" id="{D0A29298-3EAE-6EEE-28C0-37F6604FD122}"/>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6</a:t>
            </a:fld>
            <a:endParaRPr lang="de-DE"/>
          </a:p>
        </p:txBody>
      </p: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7DA40F4A-B3A0-D218-E6E9-42A3B768C031}"/>
                  </a:ext>
                </a:extLst>
              </p:cNvPr>
              <p:cNvSpPr>
                <a:spLocks noGrp="1"/>
              </p:cNvSpPr>
              <p:nvPr>
                <p:ph idx="1"/>
              </p:nvPr>
            </p:nvSpPr>
            <p:spPr>
              <a:xfrm>
                <a:off x="360222" y="1034056"/>
                <a:ext cx="11519987" cy="5087262"/>
              </a:xfrm>
            </p:spPr>
            <p:txBody>
              <a:bodyPr/>
              <a:lstStyle/>
              <a:p>
                <a:pPr>
                  <a:lnSpc>
                    <a:spcPct val="150000"/>
                  </a:lnSpc>
                </a:pPr>
                <a:r>
                  <a:rPr lang="en-US" dirty="0"/>
                  <a:t>Synthetically generated data by evaluating an analytical </a:t>
                </a:r>
                <a:r>
                  <a:rPr lang="en-US" dirty="0" err="1"/>
                  <a:t>hyperelastic</a:t>
                </a:r>
                <a:r>
                  <a:rPr lang="en-US" dirty="0"/>
                  <a:t> potential</a:t>
                </a:r>
              </a:p>
              <a:p>
                <a:pPr marL="0" indent="0" algn="ctr">
                  <a:lnSpc>
                    <a:spcPct val="15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1" i="1" smtClean="0">
                                      <a:latin typeface="Cambria Math" panose="02040503050406030204" pitchFamily="18" charset="0"/>
                                    </a:rPr>
                                  </m:ctrlPr>
                                </m:sSubPr>
                                <m:e>
                                  <m:r>
                                    <a:rPr lang="de-DE" b="1" i="1" smtClean="0">
                                      <a:latin typeface="Cambria Math" panose="02040503050406030204" pitchFamily="18" charset="0"/>
                                    </a:rPr>
                                    <m:t>𝑭</m:t>
                                  </m:r>
                                </m:e>
                                <m:sub>
                                  <m:r>
                                    <a:rPr lang="de-DE" b="1" i="1" smtClean="0">
                                      <a:latin typeface="Cambria Math" panose="02040503050406030204" pitchFamily="18" charset="0"/>
                                    </a:rPr>
                                    <m:t>𝟏</m:t>
                                  </m:r>
                                </m:sub>
                              </m:sSub>
                              <m:r>
                                <a:rPr lang="de-DE" b="0" i="1" smtClean="0">
                                  <a:latin typeface="Cambria Math" panose="02040503050406030204" pitchFamily="18" charset="0"/>
                                </a:rPr>
                                <m:t>, </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𝑷</m:t>
                                  </m:r>
                                </m:e>
                                <m:sub>
                                  <m:r>
                                    <a:rPr lang="de-DE" b="1" i="1" smtClean="0">
                                      <a:latin typeface="Cambria Math" panose="02040503050406030204" pitchFamily="18" charset="0"/>
                                    </a:rPr>
                                    <m:t>𝟏</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d>
                            <m:dPr>
                              <m:ctrlPr>
                                <a:rPr lang="de-DE"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𝑭</m:t>
                                  </m:r>
                                </m:e>
                                <m:sub>
                                  <m:r>
                                    <a:rPr lang="de-DE" b="1" i="1" smtClean="0">
                                      <a:latin typeface="Cambria Math" panose="02040503050406030204" pitchFamily="18" charset="0"/>
                                    </a:rPr>
                                    <m:t>𝟐</m:t>
                                  </m:r>
                                </m:sub>
                              </m:sSub>
                              <m:r>
                                <a:rPr lang="de-DE" i="1">
                                  <a:latin typeface="Cambria Math" panose="02040503050406030204" pitchFamily="18" charset="0"/>
                                </a:rPr>
                                <m:t>, </m:t>
                              </m:r>
                              <m:sSub>
                                <m:sSubPr>
                                  <m:ctrlPr>
                                    <a:rPr lang="de-DE" b="1" i="1">
                                      <a:latin typeface="Cambria Math" panose="02040503050406030204" pitchFamily="18" charset="0"/>
                                    </a:rPr>
                                  </m:ctrlPr>
                                </m:sSubPr>
                                <m:e>
                                  <m:r>
                                    <a:rPr lang="de-DE" b="1" i="1">
                                      <a:latin typeface="Cambria Math" panose="02040503050406030204" pitchFamily="18" charset="0"/>
                                    </a:rPr>
                                    <m:t>𝑷</m:t>
                                  </m:r>
                                </m:e>
                                <m:sub>
                                  <m:r>
                                    <a:rPr lang="de-DE" b="1" i="1" smtClean="0">
                                      <a:latin typeface="Cambria Math" panose="02040503050406030204" pitchFamily="18" charset="0"/>
                                    </a:rPr>
                                    <m:t>𝟐</m:t>
                                  </m:r>
                                </m:sub>
                              </m:sSub>
                              <m:r>
                                <a:rPr lang="de-DE" i="1">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𝑊</m:t>
                                  </m:r>
                                </m:e>
                                <m:sub>
                                  <m:r>
                                    <a:rPr lang="de-DE" b="0" i="1" smtClean="0">
                                      <a:latin typeface="Cambria Math" panose="02040503050406030204" pitchFamily="18" charset="0"/>
                                    </a:rPr>
                                    <m:t>2</m:t>
                                  </m:r>
                                </m:sub>
                              </m:sSub>
                            </m:e>
                          </m:d>
                          <m:r>
                            <a:rPr lang="de-DE" b="0" i="1" smtClean="0">
                              <a:latin typeface="Cambria Math" panose="02040503050406030204" pitchFamily="18" charset="0"/>
                            </a:rPr>
                            <m:t>, …</m:t>
                          </m:r>
                        </m:e>
                      </m:d>
                    </m:oMath>
                  </m:oMathPara>
                </a14:m>
                <a:endParaRPr lang="en-US" dirty="0"/>
              </a:p>
              <a:p>
                <a:pPr marL="0" indent="0">
                  <a:buNone/>
                </a:pPr>
                <a14:m>
                  <m:oMath xmlns:m="http://schemas.openxmlformats.org/officeDocument/2006/math">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𝑭</m:t>
                        </m:r>
                      </m:e>
                      <m:sub>
                        <m:r>
                          <a:rPr lang="de-DE" sz="1800" b="0" i="1" smtClean="0">
                            <a:latin typeface="Cambria Math" panose="02040503050406030204" pitchFamily="18" charset="0"/>
                          </a:rPr>
                          <m:t>𝑢𝑛𝑖𝑎𝑥𝑖𝑎𝑙</m:t>
                        </m:r>
                      </m:sub>
                    </m:sSub>
                    <m:r>
                      <a:rPr lang="de-DE" sz="1800" b="0" i="1" smtClean="0">
                        <a:latin typeface="Cambria Math" panose="02040503050406030204" pitchFamily="18" charset="0"/>
                      </a:rPr>
                      <m:t>=</m:t>
                    </m:r>
                    <m:d>
                      <m:dPr>
                        <m:ctrlPr>
                          <a:rPr lang="de-DE" sz="1800" b="0" i="1" smtClean="0">
                            <a:latin typeface="Cambria Math" panose="02040503050406030204" pitchFamily="18" charset="0"/>
                          </a:rPr>
                        </m:ctrlPr>
                      </m:dPr>
                      <m:e>
                        <m:m>
                          <m:mPr>
                            <m:mcs>
                              <m:mc>
                                <m:mcPr>
                                  <m:count m:val="3"/>
                                  <m:mcJc m:val="center"/>
                                </m:mcPr>
                              </m:mc>
                            </m:mcs>
                            <m:ctrlPr>
                              <a:rPr lang="de-DE" sz="1800" b="0" i="1" smtClean="0">
                                <a:latin typeface="Cambria Math" panose="02040503050406030204" pitchFamily="18" charset="0"/>
                              </a:rPr>
                            </m:ctrlPr>
                          </m:mPr>
                          <m:mr>
                            <m:e>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𝐹</m:t>
                                  </m:r>
                                </m:e>
                                <m:sub>
                                  <m:r>
                                    <a:rPr lang="de-DE" sz="1800" b="0" i="1" smtClean="0">
                                      <a:latin typeface="Cambria Math" panose="02040503050406030204" pitchFamily="18" charset="0"/>
                                    </a:rPr>
                                    <m:t>11</m:t>
                                  </m:r>
                                </m:sub>
                              </m:sSub>
                            </m:e>
                            <m:e>
                              <m:r>
                                <a:rPr lang="de-DE" sz="1800" b="0" i="1" smtClean="0">
                                  <a:latin typeface="Cambria Math" panose="02040503050406030204" pitchFamily="18" charset="0"/>
                                </a:rPr>
                                <m:t>0</m:t>
                              </m:r>
                            </m:e>
                            <m:e>
                              <m:r>
                                <a:rPr lang="de-DE" sz="1800" i="1" smtClean="0">
                                  <a:latin typeface="Cambria Math" panose="02040503050406030204" pitchFamily="18" charset="0"/>
                                </a:rPr>
                                <m:t>0</m:t>
                              </m:r>
                            </m:e>
                          </m:mr>
                          <m:mr>
                            <m:e>
                              <m:r>
                                <a:rPr lang="de-DE" sz="1800" b="0" i="1" smtClean="0">
                                  <a:latin typeface="Cambria Math" panose="02040503050406030204" pitchFamily="18" charset="0"/>
                                </a:rPr>
                                <m:t>0</m:t>
                              </m:r>
                            </m:e>
                            <m:e>
                              <m:r>
                                <a:rPr lang="de-DE" sz="1800" i="1" smtClean="0">
                                  <a:latin typeface="Cambria Math" panose="02040503050406030204" pitchFamily="18" charset="0"/>
                                </a:rPr>
                                <m:t>0</m:t>
                              </m:r>
                            </m:e>
                            <m:e>
                              <m:r>
                                <a:rPr lang="de-DE" sz="1800" i="1" smtClean="0">
                                  <a:latin typeface="Cambria Math" panose="02040503050406030204" pitchFamily="18" charset="0"/>
                                </a:rPr>
                                <m:t>0</m:t>
                              </m:r>
                            </m:e>
                          </m:mr>
                          <m:mr>
                            <m:e>
                              <m:r>
                                <a:rPr lang="de-DE" sz="1800" b="0" i="1" smtClean="0">
                                  <a:latin typeface="Cambria Math" panose="02040503050406030204" pitchFamily="18" charset="0"/>
                                </a:rPr>
                                <m:t>0</m:t>
                              </m:r>
                            </m:e>
                            <m:e>
                              <m:r>
                                <a:rPr lang="de-DE" sz="1800" i="1" smtClean="0">
                                  <a:latin typeface="Cambria Math" panose="02040503050406030204" pitchFamily="18" charset="0"/>
                                </a:rPr>
                                <m:t>0</m:t>
                              </m:r>
                            </m:e>
                            <m:e>
                              <m:r>
                                <a:rPr lang="de-DE" sz="1800" i="1" smtClean="0">
                                  <a:latin typeface="Cambria Math" panose="02040503050406030204" pitchFamily="18" charset="0"/>
                                </a:rPr>
                                <m:t>0</m:t>
                              </m:r>
                            </m:e>
                          </m:mr>
                        </m:m>
                      </m:e>
                    </m:d>
                  </m:oMath>
                </a14:m>
                <a:r>
                  <a:rPr lang="en-US" sz="1800"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𝑏</m:t>
                        </m:r>
                        <m:r>
                          <a:rPr lang="de-DE" sz="1800" i="1">
                            <a:latin typeface="Cambria Math" panose="02040503050406030204" pitchFamily="18" charset="0"/>
                          </a:rPr>
                          <m:t>𝑖𝑎𝑥𝑖𝑎𝑙</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11</m:t>
                                  </m:r>
                                </m:sub>
                              </m:sSub>
                            </m:e>
                            <m:e>
                              <m:r>
                                <a:rPr lang="de-DE" sz="1800" i="1">
                                  <a:latin typeface="Cambria Math" panose="02040503050406030204" pitchFamily="18" charset="0"/>
                                </a:rPr>
                                <m:t>0</m:t>
                              </m:r>
                            </m:e>
                            <m:e>
                              <m:r>
                                <a:rPr lang="de-DE" sz="1800" i="1">
                                  <a:latin typeface="Cambria Math" panose="02040503050406030204" pitchFamily="18" charset="0"/>
                                </a:rPr>
                                <m:t>0</m:t>
                              </m:r>
                            </m:e>
                          </m:mr>
                          <m:mr>
                            <m:e>
                              <m:r>
                                <a:rPr lang="de-DE" sz="1800" i="1">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22</m:t>
                                  </m:r>
                                </m:sub>
                              </m:sSub>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r>
                                <a:rPr lang="de-DE" sz="1800" i="1">
                                  <a:latin typeface="Cambria Math" panose="02040503050406030204" pitchFamily="18" charset="0"/>
                                </a:rPr>
                                <m:t>0</m:t>
                              </m:r>
                            </m:e>
                          </m:mr>
                        </m:m>
                      </m:e>
                    </m:d>
                  </m:oMath>
                </a14:m>
                <a:r>
                  <a:rPr lang="en-US" sz="1800" dirty="0"/>
                  <a:t>;</a:t>
                </a:r>
                <a:r>
                  <a:rPr lang="de-DE" sz="1800" b="1"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𝑠h𝑒𝑎𝑟</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r>
                                <a:rPr lang="de-DE" sz="1800" b="0" i="1" smtClean="0">
                                  <a:latin typeface="Cambria Math" panose="02040503050406030204" pitchFamily="18" charset="0"/>
                                </a:rPr>
                                <m:t>1</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m:t>
                                  </m:r>
                                  <m:r>
                                    <a:rPr lang="de-DE" sz="1800" b="0" i="1" smtClean="0">
                                      <a:latin typeface="Cambria Math" panose="02040503050406030204" pitchFamily="18" charset="0"/>
                                    </a:rPr>
                                    <m:t>2</m:t>
                                  </m:r>
                                </m:sub>
                              </m:sSub>
                            </m:e>
                            <m:e>
                              <m:r>
                                <a:rPr lang="de-DE" sz="1800" i="1">
                                  <a:latin typeface="Cambria Math" panose="02040503050406030204" pitchFamily="18" charset="0"/>
                                </a:rPr>
                                <m:t>0</m:t>
                              </m:r>
                            </m:e>
                          </m:m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2</m:t>
                                  </m:r>
                                  <m:r>
                                    <a:rPr lang="de-DE" sz="1800" i="1">
                                      <a:latin typeface="Cambria Math" panose="02040503050406030204" pitchFamily="18" charset="0"/>
                                    </a:rPr>
                                    <m:t>1</m:t>
                                  </m:r>
                                </m:sub>
                              </m:sSub>
                            </m:e>
                            <m:e>
                              <m:r>
                                <a:rPr lang="de-DE" sz="1800" b="0" i="1" smtClean="0">
                                  <a:latin typeface="Cambria Math" panose="02040503050406030204" pitchFamily="18" charset="0"/>
                                </a:rPr>
                                <m:t>1</m:t>
                              </m:r>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r>
                                <a:rPr lang="de-DE" sz="1800" b="0" i="1" smtClean="0">
                                  <a:latin typeface="Cambria Math" panose="02040503050406030204" pitchFamily="18" charset="0"/>
                                </a:rPr>
                                <m:t>1</m:t>
                              </m:r>
                            </m:e>
                          </m:mr>
                        </m:m>
                      </m:e>
                    </m:d>
                  </m:oMath>
                </a14:m>
                <a:r>
                  <a:rPr lang="en-US" sz="1800"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𝑚𝑖𝑥𝑒𝑑</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1</m:t>
                                  </m:r>
                                  <m:r>
                                    <a:rPr lang="de-DE" sz="1800" i="1">
                                      <a:latin typeface="Cambria Math" panose="02040503050406030204" pitchFamily="18" charset="0"/>
                                    </a:rPr>
                                    <m:t>1</m:t>
                                  </m:r>
                                </m:sub>
                              </m:sSub>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12</m:t>
                                  </m:r>
                                </m:sub>
                              </m:sSub>
                            </m:e>
                            <m:e>
                              <m:r>
                                <a:rPr lang="de-DE" sz="1800" i="1">
                                  <a:latin typeface="Cambria Math" panose="02040503050406030204" pitchFamily="18" charset="0"/>
                                </a:rPr>
                                <m:t>0</m:t>
                              </m:r>
                            </m:e>
                          </m:mr>
                          <m:mr>
                            <m:e>
                              <m:r>
                                <a:rPr lang="de-DE" sz="1800" b="0" i="1" smtClean="0">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2</m:t>
                                  </m:r>
                                  <m:r>
                                    <a:rPr lang="de-DE" sz="1800" b="0" i="1" smtClean="0">
                                      <a:latin typeface="Cambria Math" panose="02040503050406030204" pitchFamily="18" charset="0"/>
                                    </a:rPr>
                                    <m:t>2</m:t>
                                  </m:r>
                                </m:sub>
                              </m:sSub>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33</m:t>
                                  </m:r>
                                </m:sub>
                              </m:sSub>
                            </m:e>
                          </m:mr>
                        </m:m>
                      </m:e>
                    </m:d>
                  </m:oMath>
                </a14:m>
                <a:endParaRPr lang="en-US" dirty="0"/>
              </a:p>
              <a:p>
                <a:r>
                  <a:rPr lang="en-US" dirty="0"/>
                  <a:t>Biaxial test case (interpolation range); Mixed test case (extrapolation range)</a:t>
                </a:r>
              </a:p>
              <a:p>
                <a:pPr>
                  <a:lnSpc>
                    <a:spcPct val="150000"/>
                  </a:lnSpc>
                </a:pPr>
                <a:r>
                  <a:rPr lang="en-US" dirty="0"/>
                  <a:t>Implemented the transversely isotropic </a:t>
                </a:r>
                <a:r>
                  <a:rPr lang="en-US" dirty="0" err="1"/>
                  <a:t>hyperelastic</a:t>
                </a:r>
                <a:r>
                  <a:rPr lang="en-US" dirty="0"/>
                  <a:t> potential:</a:t>
                </a:r>
              </a:p>
              <a:p>
                <a:pPr marL="0" indent="0">
                  <a:lnSpc>
                    <a:spcPct val="150000"/>
                  </a:lnSpc>
                  <a:buNone/>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r>
                        <a:rPr lang="de-DE" b="0" i="1" smtClean="0">
                          <a:latin typeface="Cambria Math" panose="02040503050406030204" pitchFamily="18" charset="0"/>
                        </a:rPr>
                        <m:t>=8</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1</m:t>
                          </m:r>
                        </m:sub>
                      </m:sSub>
                      <m:r>
                        <a:rPr lang="de-DE" b="0" i="1" smtClean="0">
                          <a:latin typeface="Cambria Math" panose="02040503050406030204" pitchFamily="18" charset="0"/>
                        </a:rPr>
                        <m:t>+10</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𝐽</m:t>
                          </m:r>
                        </m:e>
                        <m:sup>
                          <m:r>
                            <a:rPr lang="de-DE" b="0" i="1" smtClean="0">
                              <a:latin typeface="Cambria Math" panose="02040503050406030204" pitchFamily="18" charset="0"/>
                            </a:rPr>
                            <m:t>2</m:t>
                          </m:r>
                        </m:sup>
                      </m:sSup>
                      <m:r>
                        <a:rPr lang="de-DE" b="0" i="1" smtClean="0">
                          <a:latin typeface="Cambria Math" panose="02040503050406030204" pitchFamily="18" charset="0"/>
                        </a:rPr>
                        <m:t>−56</m:t>
                      </m:r>
                      <m:r>
                        <m:rPr>
                          <m:sty m:val="p"/>
                        </m:rPr>
                        <a:rPr lang="de-DE" b="0" i="0" smtClean="0">
                          <a:latin typeface="Cambria Math" panose="02040503050406030204" pitchFamily="18" charset="0"/>
                        </a:rPr>
                        <m:t>log</m:t>
                      </m:r>
                      <m:d>
                        <m:dPr>
                          <m:ctrlPr>
                            <a:rPr lang="de-DE" b="0" i="1" smtClean="0">
                              <a:latin typeface="Cambria Math" panose="02040503050406030204" pitchFamily="18" charset="0"/>
                            </a:rPr>
                          </m:ctrlPr>
                        </m:dPr>
                        <m:e>
                          <m:r>
                            <a:rPr lang="de-DE" b="0" i="1" smtClean="0">
                              <a:latin typeface="Cambria Math" panose="02040503050406030204" pitchFamily="18" charset="0"/>
                            </a:rPr>
                            <m:t>𝐽</m:t>
                          </m:r>
                        </m:e>
                      </m:d>
                      <m:r>
                        <a:rPr lang="de-DE" b="0" i="1" smtClean="0">
                          <a:latin typeface="Cambria Math" panose="02040503050406030204" pitchFamily="18" charset="0"/>
                        </a:rPr>
                        <m:t>+0.2</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𝐼</m:t>
                              </m:r>
                            </m:e>
                            <m:sub>
                              <m:r>
                                <a:rPr lang="de-DE" b="0" i="1" smtClean="0">
                                  <a:latin typeface="Cambria Math" panose="02040503050406030204" pitchFamily="18" charset="0"/>
                                </a:rPr>
                                <m:t>4</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𝐼</m:t>
                              </m:r>
                            </m:e>
                            <m:sub>
                              <m:r>
                                <a:rPr lang="de-DE" b="0" i="1" smtClean="0">
                                  <a:latin typeface="Cambria Math" panose="02040503050406030204" pitchFamily="18" charset="0"/>
                                </a:rPr>
                                <m:t>5</m:t>
                              </m:r>
                            </m:sub>
                            <m:sup>
                              <m:r>
                                <a:rPr lang="de-DE" i="1">
                                  <a:latin typeface="Cambria Math" panose="02040503050406030204" pitchFamily="18" charset="0"/>
                                </a:rPr>
                                <m:t>2</m:t>
                              </m:r>
                            </m:sup>
                          </m:sSubSup>
                        </m:e>
                      </m:d>
                    </m:oMath>
                  </m:oMathPara>
                </a14:m>
                <a:endParaRPr lang="en-US" dirty="0"/>
              </a:p>
              <a:p>
                <a:pPr>
                  <a:lnSpc>
                    <a:spcPct val="150000"/>
                  </a:lnSpc>
                </a:pPr>
                <a:r>
                  <a:rPr lang="en-US" dirty="0"/>
                  <a:t>Compute the thermodynamic consistency with </a:t>
                </a:r>
                <a:r>
                  <a:rPr lang="en-US" dirty="0" err="1"/>
                  <a:t>GradientTape</a:t>
                </a:r>
                <a:r>
                  <a:rPr lang="en-US" dirty="0"/>
                  <a:t>:</a:t>
                </a:r>
              </a:p>
              <a:p>
                <a:pPr marL="0" indent="0">
                  <a:lnSpc>
                    <a:spcPct val="150000"/>
                  </a:lnSpc>
                  <a:buNone/>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de-DE" b="0"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7" name="Inhaltsplatzhalter 6">
                <a:extLst>
                  <a:ext uri="{FF2B5EF4-FFF2-40B4-BE49-F238E27FC236}">
                    <a16:creationId xmlns:a16="http://schemas.microsoft.com/office/drawing/2014/main" id="{7DA40F4A-B3A0-D218-E6E9-42A3B768C031}"/>
                  </a:ext>
                </a:extLst>
              </p:cNvPr>
              <p:cNvSpPr>
                <a:spLocks noGrp="1" noRot="1" noChangeAspect="1" noMove="1" noResize="1" noEditPoints="1" noAdjustHandles="1" noChangeArrowheads="1" noChangeShapeType="1" noTextEdit="1"/>
              </p:cNvSpPr>
              <p:nvPr>
                <p:ph idx="1"/>
              </p:nvPr>
            </p:nvSpPr>
            <p:spPr>
              <a:xfrm>
                <a:off x="360222" y="1034056"/>
                <a:ext cx="11519987" cy="5087262"/>
              </a:xfrm>
              <a:blipFill>
                <a:blip r:embed="rId4"/>
                <a:stretch>
                  <a:fillRect l="-441"/>
                </a:stretch>
              </a:blipFill>
            </p:spPr>
            <p:txBody>
              <a:bodyPr/>
              <a:lstStyle/>
              <a:p>
                <a:r>
                  <a:rPr lang="en-US">
                    <a:noFill/>
                  </a:rPr>
                  <a:t> </a:t>
                </a:r>
              </a:p>
            </p:txBody>
          </p:sp>
        </mc:Fallback>
      </mc:AlternateContent>
      <p:sp>
        <p:nvSpPr>
          <p:cNvPr id="3" name="Fußzeilenplatzhalter 2">
            <a:extLst>
              <a:ext uri="{FF2B5EF4-FFF2-40B4-BE49-F238E27FC236}">
                <a16:creationId xmlns:a16="http://schemas.microsoft.com/office/drawing/2014/main" id="{717371B0-7F14-2D2F-059D-549AFFBCA6D2}"/>
              </a:ext>
            </a:extLst>
          </p:cNvPr>
          <p:cNvSpPr>
            <a:spLocks noGrp="1"/>
          </p:cNvSpPr>
          <p:nvPr>
            <p:ph type="ftr" sz="quarter" idx="11"/>
          </p:nvPr>
        </p:nvSpPr>
        <p:spPr>
          <a:xfrm>
            <a:off x="360000" y="359999"/>
            <a:ext cx="8976000" cy="190800"/>
          </a:xfrm>
        </p:spPr>
        <p:txBody>
          <a:bodyPr/>
          <a:lstStyle/>
          <a:p>
            <a:r>
              <a:rPr lang="de-DE" sz="1000"/>
              <a:t>L. Demuth | Task 1</a:t>
            </a:r>
            <a:endParaRPr lang="de-DE" sz="1000" dirty="0"/>
          </a:p>
        </p:txBody>
      </p:sp>
      <p:pic>
        <p:nvPicPr>
          <p:cNvPr id="15" name="Grafik 14">
            <a:extLst>
              <a:ext uri="{FF2B5EF4-FFF2-40B4-BE49-F238E27FC236}">
                <a16:creationId xmlns:a16="http://schemas.microsoft.com/office/drawing/2014/main" id="{037CE376-396C-A9C8-3D79-5DE3BC936319}"/>
              </a:ext>
            </a:extLst>
          </p:cNvPr>
          <p:cNvPicPr>
            <a:picLocks/>
          </p:cNvPicPr>
          <p:nvPr/>
        </p:nvPicPr>
        <p:blipFill>
          <a:blip r:embed="rId5"/>
          <a:stretch>
            <a:fillRect/>
          </a:stretch>
        </p:blipFill>
        <p:spPr>
          <a:xfrm>
            <a:off x="7818289" y="3638621"/>
            <a:ext cx="4320000" cy="3135600"/>
          </a:xfrm>
          <a:prstGeom prst="rect">
            <a:avLst/>
          </a:prstGeom>
        </p:spPr>
      </p:pic>
    </p:spTree>
    <p:extLst>
      <p:ext uri="{BB962C8B-B14F-4D97-AF65-F5344CB8AC3E}">
        <p14:creationId xmlns:p14="http://schemas.microsoft.com/office/powerpoint/2010/main" val="19190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down)">
                                      <p:cBhvr>
                                        <p:cTn id="32" dur="500"/>
                                        <p:tgtEl>
                                          <p:spTgt spid="7">
                                            <p:txEl>
                                              <p:pRg st="4" end="4"/>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wipe(down)">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wipe(down)">
                                      <p:cBhvr>
                                        <p:cTn id="40" dur="500"/>
                                        <p:tgtEl>
                                          <p:spTgt spid="7">
                                            <p:txEl>
                                              <p:pRg st="6" end="6"/>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Effect transition="in" filter="wipe(down)">
                                      <p:cBhvr>
                                        <p:cTn id="43" dur="500"/>
                                        <p:tgtEl>
                                          <p:spTgt spid="7">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DD0B9-FE7F-9CAB-EE48-0FE8EE5D497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07184ED9-4E16-1248-D066-541E320328D7}"/>
                  </a:ext>
                </a:extLst>
              </p:cNvPr>
              <p:cNvSpPr>
                <a:spLocks noGrp="1"/>
              </p:cNvSpPr>
              <p:nvPr>
                <p:ph idx="1"/>
              </p:nvPr>
            </p:nvSpPr>
            <p:spPr>
              <a:xfrm>
                <a:off x="360000" y="1635332"/>
                <a:ext cx="11136000" cy="4500000"/>
              </a:xfrm>
            </p:spPr>
            <p:txBody>
              <a:bodyPr>
                <a:normAutofit/>
              </a:bodyPr>
              <a:lstStyle/>
              <a:p>
                <a:pPr>
                  <a:lnSpc>
                    <a:spcPct val="150000"/>
                  </a:lnSpc>
                </a:pPr>
                <a:r>
                  <a:rPr lang="en-US" dirty="0"/>
                  <a:t>Right Cauchy-Green tensor as input: </a:t>
                </a:r>
                <a14:m>
                  <m:oMath xmlns:m="http://schemas.openxmlformats.org/officeDocument/2006/math">
                    <m:r>
                      <a:rPr lang="de-DE" b="1" i="1" smtClean="0">
                        <a:latin typeface="Cambria Math" panose="02040503050406030204" pitchFamily="18" charset="0"/>
                      </a:rPr>
                      <m:t>𝑪</m:t>
                    </m:r>
                    <m:r>
                      <a:rPr lang="de-DE" b="1" i="1" smtClean="0">
                        <a:latin typeface="Cambria Math" panose="02040503050406030204" pitchFamily="18" charset="0"/>
                      </a:rPr>
                      <m:t>= </m:t>
                    </m:r>
                    <m:sSup>
                      <m:sSupPr>
                        <m:ctrlPr>
                          <a:rPr lang="de-DE" b="1" i="1" smtClean="0">
                            <a:latin typeface="Cambria Math" panose="02040503050406030204" pitchFamily="18" charset="0"/>
                          </a:rPr>
                        </m:ctrlPr>
                      </m:sSupPr>
                      <m:e>
                        <m:r>
                          <a:rPr lang="de-DE" b="1" i="1" smtClean="0">
                            <a:latin typeface="Cambria Math" panose="02040503050406030204" pitchFamily="18" charset="0"/>
                          </a:rPr>
                          <m:t>𝑭</m:t>
                        </m:r>
                      </m:e>
                      <m:sup>
                        <m:r>
                          <a:rPr lang="de-DE" b="0" i="1" smtClean="0">
                            <a:latin typeface="Cambria Math" panose="02040503050406030204" pitchFamily="18" charset="0"/>
                          </a:rPr>
                          <m:t>𝑇</m:t>
                        </m:r>
                      </m:sup>
                    </m:sSup>
                    <m:r>
                      <a:rPr lang="de-DE" b="1" i="1" smtClean="0">
                        <a:latin typeface="Cambria Math" panose="02040503050406030204" pitchFamily="18" charset="0"/>
                      </a:rPr>
                      <m:t>𝑭</m:t>
                    </m:r>
                  </m:oMath>
                </a14:m>
                <a:endParaRPr lang="en-US" b="1" dirty="0"/>
              </a:p>
              <a:p>
                <a14:m>
                  <m:oMath xmlns:m="http://schemas.openxmlformats.org/officeDocument/2006/math">
                    <m:sSup>
                      <m:sSupPr>
                        <m:ctrlPr>
                          <a:rPr lang="en-US" i="1" dirty="0" smtClean="0">
                            <a:latin typeface="Cambria Math" panose="02040503050406030204" pitchFamily="18" charset="0"/>
                          </a:rPr>
                        </m:ctrlPr>
                      </m:sSupPr>
                      <m:e>
                        <m:r>
                          <a:rPr lang="de-DE" b="0" i="1" dirty="0" smtClean="0">
                            <a:latin typeface="Cambria Math" panose="02040503050406030204" pitchFamily="18" charset="0"/>
                          </a:rPr>
                          <m:t>1</m:t>
                        </m:r>
                      </m:e>
                      <m:sup>
                        <m:r>
                          <a:rPr lang="de-DE" b="0" i="1" dirty="0" smtClean="0">
                            <a:latin typeface="Cambria Math" panose="02040503050406030204" pitchFamily="18" charset="0"/>
                          </a:rPr>
                          <m:t>𝑠𝑡</m:t>
                        </m:r>
                      </m:sup>
                    </m:sSup>
                    <m:r>
                      <a:rPr lang="en-US" i="1" dirty="0" smtClean="0">
                        <a:latin typeface="Cambria Math" panose="02040503050406030204" pitchFamily="18" charset="0"/>
                      </a:rPr>
                      <m:t> </m:t>
                    </m:r>
                  </m:oMath>
                </a14:m>
                <a:r>
                  <a:rPr lang="en-US" dirty="0" err="1"/>
                  <a:t>Piola</a:t>
                </a:r>
                <a:r>
                  <a:rPr lang="en-US" dirty="0"/>
                  <a:t> Kirchhoff stress </a:t>
                </a:r>
                <a14:m>
                  <m:oMath xmlns:m="http://schemas.openxmlformats.org/officeDocument/2006/math">
                    <m:r>
                      <a:rPr lang="de-DE" b="1" i="1" smtClean="0">
                        <a:latin typeface="Cambria Math" panose="02040503050406030204" pitchFamily="18" charset="0"/>
                      </a:rPr>
                      <m:t>𝑷</m:t>
                    </m:r>
                  </m:oMath>
                </a14:m>
                <a:r>
                  <a:rPr lang="en-US" dirty="0"/>
                  <a:t> as output</a:t>
                </a:r>
              </a:p>
              <a:p>
                <a:pPr marL="0" indent="0">
                  <a:buNone/>
                </a:pPr>
                <a:r>
                  <a:rPr lang="en-US" b="1" dirty="0"/>
                  <a:t>Which conditions are fulfilled by the model?</a:t>
                </a:r>
              </a:p>
              <a:p>
                <a:r>
                  <a:rPr lang="en-US" dirty="0"/>
                  <a:t>Objectivity </a:t>
                </a:r>
              </a:p>
              <a:p>
                <a:r>
                  <a:rPr lang="en-US" dirty="0"/>
                  <a:t>Material symmetry</a:t>
                </a:r>
              </a:p>
              <a:p>
                <a:r>
                  <a:rPr lang="en-US" dirty="0"/>
                  <a:t>Symmetry of stress tensor</a:t>
                </a:r>
              </a:p>
              <a:p>
                <a:pPr marL="0" indent="0">
                  <a:buNone/>
                </a:pPr>
                <a:r>
                  <a:rPr lang="en-US" b="1" dirty="0"/>
                  <a:t>Which conditions are </a:t>
                </a:r>
                <a:r>
                  <a:rPr lang="en-US" b="1" u="sng" dirty="0"/>
                  <a:t>not fulfilled </a:t>
                </a:r>
                <a:r>
                  <a:rPr lang="en-US" b="1" dirty="0"/>
                  <a:t>by the model?</a:t>
                </a:r>
              </a:p>
              <a:p>
                <a:r>
                  <a:rPr lang="en-US" dirty="0"/>
                  <a:t>Thermodynamic consistency  </a:t>
                </a:r>
                <a14:m>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de-DE" b="0" i="1" smtClean="0">
                            <a:latin typeface="Cambria Math" panose="02040503050406030204" pitchFamily="18" charset="0"/>
                          </a:rPr>
                          <m:t>𝜕</m:t>
                        </m:r>
                        <m:r>
                          <a:rPr lang="de-DE" b="1" i="1" smtClean="0">
                            <a:latin typeface="Cambria Math" panose="02040503050406030204" pitchFamily="18" charset="0"/>
                          </a:rPr>
                          <m:t>𝑭</m:t>
                        </m:r>
                      </m:den>
                    </m:f>
                  </m:oMath>
                </a14:m>
                <a:r>
                  <a:rPr lang="en-US" dirty="0"/>
                  <a:t> and </a:t>
                </a:r>
                <a14:m>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acc>
                      <m:accPr>
                        <m:chr m:val="̇"/>
                        <m:ctrlPr>
                          <a:rPr lang="de-DE" b="1" i="1" smtClean="0">
                            <a:latin typeface="Cambria Math" panose="02040503050406030204" pitchFamily="18" charset="0"/>
                          </a:rPr>
                        </m:ctrlPr>
                      </m:accPr>
                      <m:e>
                        <m:r>
                          <a:rPr lang="de-DE" b="1" i="1" smtClean="0">
                            <a:latin typeface="Cambria Math" panose="02040503050406030204" pitchFamily="18" charset="0"/>
                          </a:rPr>
                          <m:t>𝑭</m:t>
                        </m:r>
                      </m:e>
                    </m:acc>
                    <m:r>
                      <a:rPr lang="de-DE" b="1" i="1" smtClean="0">
                        <a:latin typeface="Cambria Math" panose="02040503050406030204" pitchFamily="18" charset="0"/>
                      </a:rPr>
                      <m:t>−</m:t>
                    </m:r>
                    <m:acc>
                      <m:accPr>
                        <m:chr m:val="̇"/>
                        <m:ctrlPr>
                          <a:rPr lang="de-DE" b="1" i="1" smtClean="0">
                            <a:latin typeface="Cambria Math" panose="02040503050406030204" pitchFamily="18" charset="0"/>
                          </a:rPr>
                        </m:ctrlPr>
                      </m:accPr>
                      <m:e>
                        <m:r>
                          <a:rPr lang="de-DE" i="1" smtClean="0">
                            <a:latin typeface="Cambria Math" panose="02040503050406030204" pitchFamily="18" charset="0"/>
                            <a:ea typeface="Cambria Math" panose="02040503050406030204" pitchFamily="18" charset="0"/>
                          </a:rPr>
                          <m:t>𝜓</m:t>
                        </m:r>
                      </m:e>
                    </m:acc>
                    <m:r>
                      <a:rPr lang="de-DE" b="1" i="1" smtClean="0">
                        <a:latin typeface="Cambria Math" panose="02040503050406030204" pitchFamily="18" charset="0"/>
                      </a:rPr>
                      <m:t>=</m:t>
                    </m:r>
                    <m:r>
                      <a:rPr lang="de-DE" b="0" i="1" smtClean="0">
                        <a:latin typeface="Cambria Math" panose="02040503050406030204" pitchFamily="18" charset="0"/>
                      </a:rPr>
                      <m:t>0</m:t>
                    </m:r>
                  </m:oMath>
                </a14:m>
                <a:endParaRPr lang="en-US" b="1" dirty="0"/>
              </a:p>
              <a:p>
                <a:r>
                  <a:rPr lang="en-US" dirty="0"/>
                  <a:t>Polyconvexity </a:t>
                </a:r>
              </a:p>
              <a:p>
                <a:endParaRPr lang="en-US" dirty="0"/>
              </a:p>
              <a:p>
                <a:pPr marL="0" indent="0">
                  <a:buNone/>
                </a:pPr>
                <a:endParaRPr lang="en-US" dirty="0"/>
              </a:p>
            </p:txBody>
          </p:sp>
        </mc:Choice>
        <mc:Fallback xmlns="">
          <p:sp>
            <p:nvSpPr>
              <p:cNvPr id="11" name="Inhaltsplatzhalter 2">
                <a:extLst>
                  <a:ext uri="{FF2B5EF4-FFF2-40B4-BE49-F238E27FC236}">
                    <a16:creationId xmlns:a16="http://schemas.microsoft.com/office/drawing/2014/main" id="{07184ED9-4E16-1248-D066-541E320328D7}"/>
                  </a:ext>
                </a:extLst>
              </p:cNvPr>
              <p:cNvSpPr>
                <a:spLocks noGrp="1" noRot="1" noChangeAspect="1" noMove="1" noResize="1" noEditPoints="1" noAdjustHandles="1" noChangeArrowheads="1" noChangeShapeType="1" noTextEdit="1"/>
              </p:cNvSpPr>
              <p:nvPr>
                <p:ph idx="1"/>
              </p:nvPr>
            </p:nvSpPr>
            <p:spPr>
              <a:xfrm>
                <a:off x="360000" y="1635332"/>
                <a:ext cx="11136000" cy="4500000"/>
              </a:xfrm>
              <a:blipFill>
                <a:blip r:embed="rId3"/>
                <a:stretch>
                  <a:fillRect l="-1367"/>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608D5581-03EC-762E-FC30-B185F7ED85C0}"/>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24867312-2B95-E4D7-8A0B-E240F6739AE6}"/>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B96C9183-3E76-D38D-411E-F377A45F98D7}"/>
              </a:ext>
            </a:extLst>
          </p:cNvPr>
          <p:cNvSpPr>
            <a:spLocks noGrp="1"/>
          </p:cNvSpPr>
          <p:nvPr>
            <p:ph type="ftr" sz="quarter" idx="11"/>
          </p:nvPr>
        </p:nvSpPr>
        <p:spPr/>
        <p:txBody>
          <a:bodyPr/>
          <a:lstStyle/>
          <a:p>
            <a:r>
              <a:rPr lang="de-DE" sz="1000"/>
              <a:t>L. Demuth| Task 2: model implementation</a:t>
            </a:r>
            <a:endParaRPr lang="de-DE" sz="1000" dirty="0"/>
          </a:p>
        </p:txBody>
      </p:sp>
      <p:sp>
        <p:nvSpPr>
          <p:cNvPr id="6" name="Foliennummernplatzhalter 5">
            <a:extLst>
              <a:ext uri="{FF2B5EF4-FFF2-40B4-BE49-F238E27FC236}">
                <a16:creationId xmlns:a16="http://schemas.microsoft.com/office/drawing/2014/main" id="{F9C69A52-4F28-BA5A-530F-74B83CEFFE04}"/>
              </a:ext>
            </a:extLst>
          </p:cNvPr>
          <p:cNvSpPr>
            <a:spLocks noGrp="1"/>
          </p:cNvSpPr>
          <p:nvPr>
            <p:ph type="sldNum" sz="quarter" idx="12"/>
          </p:nvPr>
        </p:nvSpPr>
        <p:spPr/>
        <p:txBody>
          <a:bodyPr/>
          <a:lstStyle/>
          <a:p>
            <a:fld id="{DD2F4C09-65E4-4AD7-8D55-83CBD210ED85}" type="slidenum">
              <a:rPr lang="de-DE" smtClean="0"/>
              <a:pPr/>
              <a:t>7</a:t>
            </a:fld>
            <a:endParaRPr lang="de-DE" dirty="0"/>
          </a:p>
        </p:txBody>
      </p:sp>
      <p:pic>
        <p:nvPicPr>
          <p:cNvPr id="18" name="Grafik 17" descr="Ein Bild, das Screenshot, Text, Kreis, Farbigkeit enthält.&#10;&#10;Automatisch generierte Beschreibung">
            <a:extLst>
              <a:ext uri="{FF2B5EF4-FFF2-40B4-BE49-F238E27FC236}">
                <a16:creationId xmlns:a16="http://schemas.microsoft.com/office/drawing/2014/main" id="{1CD59E13-8FDD-04F8-5623-CFDED23A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00" y="1212524"/>
            <a:ext cx="6082246" cy="3748361"/>
          </a:xfrm>
          <a:prstGeom prst="rect">
            <a:avLst/>
          </a:prstGeom>
        </p:spPr>
      </p:pic>
    </p:spTree>
    <p:extLst>
      <p:ext uri="{BB962C8B-B14F-4D97-AF65-F5344CB8AC3E}">
        <p14:creationId xmlns:p14="http://schemas.microsoft.com/office/powerpoint/2010/main" val="105355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fade">
                                      <p:cBhvr>
                                        <p:cTn id="10" dur="500"/>
                                        <p:tgtEl>
                                          <p:spTgt spid="1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500"/>
                                        <p:tgtEl>
                                          <p:spTgt spid="1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fade">
                                      <p:cBhvr>
                                        <p:cTn id="16" dur="500"/>
                                        <p:tgtEl>
                                          <p:spTgt spid="11">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0A1D-EBAC-AD2E-5CE8-B2AB32131B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92C20873-1945-C9F8-FC1C-336A095281EC}"/>
                  </a:ext>
                </a:extLst>
              </p:cNvPr>
              <p:cNvSpPr>
                <a:spLocks noGrp="1"/>
              </p:cNvSpPr>
              <p:nvPr>
                <p:ph idx="1"/>
              </p:nvPr>
            </p:nvSpPr>
            <p:spPr>
              <a:xfrm>
                <a:off x="360000" y="1635332"/>
                <a:ext cx="2136000" cy="1080000"/>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a14:m>
                <a:r>
                  <a:rPr lang="en-US" dirty="0"/>
                  <a:t>; 5000 epochs;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0.002</a:t>
                </a:r>
              </a:p>
              <a:p>
                <a:pPr marL="0" indent="0">
                  <a:buNone/>
                </a:pPr>
                <a:endParaRPr lang="en-US" dirty="0"/>
              </a:p>
            </p:txBody>
          </p:sp>
        </mc:Choice>
        <mc:Fallback xmlns="">
          <p:sp>
            <p:nvSpPr>
              <p:cNvPr id="11" name="Inhaltsplatzhalter 2">
                <a:extLst>
                  <a:ext uri="{FF2B5EF4-FFF2-40B4-BE49-F238E27FC236}">
                    <a16:creationId xmlns:a16="http://schemas.microsoft.com/office/drawing/2014/main" id="{92C20873-1945-C9F8-FC1C-336A095281EC}"/>
                  </a:ext>
                </a:extLst>
              </p:cNvPr>
              <p:cNvSpPr>
                <a:spLocks noGrp="1" noRot="1" noChangeAspect="1" noMove="1" noResize="1" noEditPoints="1" noAdjustHandles="1" noChangeArrowheads="1" noChangeShapeType="1" noTextEdit="1"/>
              </p:cNvSpPr>
              <p:nvPr>
                <p:ph idx="1"/>
              </p:nvPr>
            </p:nvSpPr>
            <p:spPr>
              <a:xfrm>
                <a:off x="360000" y="1635332"/>
                <a:ext cx="2136000" cy="1080000"/>
              </a:xfrm>
              <a:blipFill>
                <a:blip r:embed="rId3"/>
                <a:stretch>
                  <a:fillRect l="-6509" t="-6977"/>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BE24139B-5A41-36C8-711D-EAB846A21B70}"/>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A7F8DC11-62BC-A60F-160B-3070497258C7}"/>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88C8DD44-2E07-EA7C-354E-D7CD33AC6561}"/>
              </a:ext>
            </a:extLst>
          </p:cNvPr>
          <p:cNvSpPr>
            <a:spLocks noGrp="1"/>
          </p:cNvSpPr>
          <p:nvPr>
            <p:ph type="ftr" sz="quarter" idx="11"/>
          </p:nvPr>
        </p:nvSpPr>
        <p:spPr/>
        <p:txBody>
          <a:bodyPr/>
          <a:lstStyle/>
          <a:p>
            <a:r>
              <a:rPr lang="de-DE" sz="1000"/>
              <a:t>L. Demuth| Task 2: Results</a:t>
            </a:r>
            <a:endParaRPr lang="de-DE" sz="1000" dirty="0"/>
          </a:p>
        </p:txBody>
      </p:sp>
      <p:sp>
        <p:nvSpPr>
          <p:cNvPr id="6" name="Foliennummernplatzhalter 5">
            <a:extLst>
              <a:ext uri="{FF2B5EF4-FFF2-40B4-BE49-F238E27FC236}">
                <a16:creationId xmlns:a16="http://schemas.microsoft.com/office/drawing/2014/main" id="{C7098D2A-A7BC-29D3-72F2-8A7A33018860}"/>
              </a:ext>
            </a:extLst>
          </p:cNvPr>
          <p:cNvSpPr>
            <a:spLocks noGrp="1"/>
          </p:cNvSpPr>
          <p:nvPr>
            <p:ph type="sldNum" sz="quarter" idx="12"/>
          </p:nvPr>
        </p:nvSpPr>
        <p:spPr/>
        <p:txBody>
          <a:bodyPr/>
          <a:lstStyle/>
          <a:p>
            <a:fld id="{DD2F4C09-65E4-4AD7-8D55-83CBD210ED85}" type="slidenum">
              <a:rPr lang="de-DE" smtClean="0"/>
              <a:pPr/>
              <a:t>8</a:t>
            </a:fld>
            <a:endParaRPr lang="de-DE" dirty="0"/>
          </a:p>
        </p:txBody>
      </p:sp>
      <p:pic>
        <p:nvPicPr>
          <p:cNvPr id="15" name="Grafik 14">
            <a:extLst>
              <a:ext uri="{FF2B5EF4-FFF2-40B4-BE49-F238E27FC236}">
                <a16:creationId xmlns:a16="http://schemas.microsoft.com/office/drawing/2014/main" id="{45EEC943-CC37-7164-9D83-12DD11639C5E}"/>
              </a:ext>
            </a:extLst>
          </p:cNvPr>
          <p:cNvPicPr>
            <a:picLocks noChangeAspect="1"/>
          </p:cNvPicPr>
          <p:nvPr/>
        </p:nvPicPr>
        <p:blipFill>
          <a:blip r:embed="rId4"/>
          <a:stretch>
            <a:fillRect/>
          </a:stretch>
        </p:blipFill>
        <p:spPr>
          <a:xfrm>
            <a:off x="2648402" y="1445860"/>
            <a:ext cx="7366956" cy="4845600"/>
          </a:xfrm>
          <a:prstGeom prst="rect">
            <a:avLst/>
          </a:prstGeom>
        </p:spPr>
      </p:pic>
      <p:pic>
        <p:nvPicPr>
          <p:cNvPr id="3" name="Grafik 2">
            <a:extLst>
              <a:ext uri="{FF2B5EF4-FFF2-40B4-BE49-F238E27FC236}">
                <a16:creationId xmlns:a16="http://schemas.microsoft.com/office/drawing/2014/main" id="{68ED8C66-EDB9-BE6D-CE74-F489F1BB2047}"/>
              </a:ext>
            </a:extLst>
          </p:cNvPr>
          <p:cNvPicPr>
            <a:picLocks/>
          </p:cNvPicPr>
          <p:nvPr/>
        </p:nvPicPr>
        <p:blipFill>
          <a:blip r:embed="rId5"/>
          <a:stretch>
            <a:fillRect/>
          </a:stretch>
        </p:blipFill>
        <p:spPr>
          <a:xfrm>
            <a:off x="2649758" y="1451123"/>
            <a:ext cx="7365600" cy="4845600"/>
          </a:xfrm>
          <a:prstGeom prst="rect">
            <a:avLst/>
          </a:prstGeom>
        </p:spPr>
      </p:pic>
      <p:pic>
        <p:nvPicPr>
          <p:cNvPr id="13" name="Grafik 12">
            <a:extLst>
              <a:ext uri="{FF2B5EF4-FFF2-40B4-BE49-F238E27FC236}">
                <a16:creationId xmlns:a16="http://schemas.microsoft.com/office/drawing/2014/main" id="{EC003EEC-5D98-9594-8FBA-E5060982389B}"/>
              </a:ext>
            </a:extLst>
          </p:cNvPr>
          <p:cNvPicPr>
            <a:picLocks/>
          </p:cNvPicPr>
          <p:nvPr/>
        </p:nvPicPr>
        <p:blipFill>
          <a:blip r:embed="rId6"/>
          <a:stretch>
            <a:fillRect/>
          </a:stretch>
        </p:blipFill>
        <p:spPr>
          <a:xfrm>
            <a:off x="2649758" y="1456386"/>
            <a:ext cx="7365600" cy="4845600"/>
          </a:xfrm>
          <a:prstGeom prst="rect">
            <a:avLst/>
          </a:prstGeom>
        </p:spPr>
      </p:pic>
    </p:spTree>
    <p:extLst>
      <p:ext uri="{BB962C8B-B14F-4D97-AF65-F5344CB8AC3E}">
        <p14:creationId xmlns:p14="http://schemas.microsoft.com/office/powerpoint/2010/main" val="36024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AAE39-1CE0-3361-44A2-34F6BEFB9D0C}"/>
            </a:ext>
          </a:extLst>
        </p:cNvPr>
        <p:cNvGrpSpPr/>
        <p:nvPr/>
      </p:nvGrpSpPr>
      <p:grpSpPr>
        <a:xfrm>
          <a:off x="0" y="0"/>
          <a:ext cx="0" cy="0"/>
          <a:chOff x="0" y="0"/>
          <a:chExt cx="0" cy="0"/>
        </a:xfrm>
      </p:grpSpPr>
      <p:pic>
        <p:nvPicPr>
          <p:cNvPr id="15" name="Grafik 14">
            <a:extLst>
              <a:ext uri="{FF2B5EF4-FFF2-40B4-BE49-F238E27FC236}">
                <a16:creationId xmlns:a16="http://schemas.microsoft.com/office/drawing/2014/main" id="{95F9B287-6D30-9A10-1EB7-0EC104A84496}"/>
              </a:ext>
            </a:extLst>
          </p:cNvPr>
          <p:cNvPicPr>
            <a:picLocks noChangeAspect="1"/>
          </p:cNvPicPr>
          <p:nvPr/>
        </p:nvPicPr>
        <p:blipFill>
          <a:blip r:embed="rId3"/>
          <a:stretch>
            <a:fillRect/>
          </a:stretch>
        </p:blipFill>
        <p:spPr>
          <a:xfrm>
            <a:off x="4848000" y="1445860"/>
            <a:ext cx="7369200" cy="4847076"/>
          </a:xfrm>
          <a:prstGeom prst="rect">
            <a:avLst/>
          </a:prstGeom>
        </p:spPr>
      </p:pic>
      <p:sp>
        <p:nvSpPr>
          <p:cNvPr id="2" name="Titel 1">
            <a:extLst>
              <a:ext uri="{FF2B5EF4-FFF2-40B4-BE49-F238E27FC236}">
                <a16:creationId xmlns:a16="http://schemas.microsoft.com/office/drawing/2014/main" id="{4E0C279E-1985-71C6-89C7-261888BF37C7}"/>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35003680-C097-614C-B2D9-2065C7A0375B}"/>
              </a:ext>
            </a:extLst>
          </p:cNvPr>
          <p:cNvSpPr>
            <a:spLocks noGrp="1"/>
          </p:cNvSpPr>
          <p:nvPr>
            <p:ph type="dt" sz="half" idx="10"/>
          </p:nvPr>
        </p:nvSpPr>
        <p:spPr/>
        <p:txBody>
          <a:bodyPr/>
          <a:lstStyle/>
          <a:p>
            <a:fld id="{F033DDB9-20A1-F249-B817-FC3A576ACE88}" type="datetime1">
              <a:rPr lang="de-DE" smtClean="0"/>
              <a:t>17.12.24</a:t>
            </a:fld>
            <a:endParaRPr lang="de-DE" dirty="0"/>
          </a:p>
        </p:txBody>
      </p:sp>
      <p:sp>
        <p:nvSpPr>
          <p:cNvPr id="5" name="Fußzeilenplatzhalter 4">
            <a:extLst>
              <a:ext uri="{FF2B5EF4-FFF2-40B4-BE49-F238E27FC236}">
                <a16:creationId xmlns:a16="http://schemas.microsoft.com/office/drawing/2014/main" id="{36761B3E-C706-6E27-D89C-FC7456F5CF62}"/>
              </a:ext>
            </a:extLst>
          </p:cNvPr>
          <p:cNvSpPr>
            <a:spLocks noGrp="1"/>
          </p:cNvSpPr>
          <p:nvPr>
            <p:ph type="ftr" sz="quarter" idx="11"/>
          </p:nvPr>
        </p:nvSpPr>
        <p:spPr/>
        <p:txBody>
          <a:bodyPr/>
          <a:lstStyle/>
          <a:p>
            <a:r>
              <a:rPr lang="de-DE" sz="1000"/>
              <a:t>L. Demuth| Task 2: Results</a:t>
            </a:r>
            <a:endParaRPr lang="de-DE" sz="1000" dirty="0"/>
          </a:p>
        </p:txBody>
      </p:sp>
      <p:sp>
        <p:nvSpPr>
          <p:cNvPr id="6" name="Foliennummernplatzhalter 5">
            <a:extLst>
              <a:ext uri="{FF2B5EF4-FFF2-40B4-BE49-F238E27FC236}">
                <a16:creationId xmlns:a16="http://schemas.microsoft.com/office/drawing/2014/main" id="{FD0EF728-484B-1545-23BF-C809E9262873}"/>
              </a:ext>
            </a:extLst>
          </p:cNvPr>
          <p:cNvSpPr>
            <a:spLocks noGrp="1"/>
          </p:cNvSpPr>
          <p:nvPr>
            <p:ph type="sldNum" sz="quarter" idx="12"/>
          </p:nvPr>
        </p:nvSpPr>
        <p:spPr/>
        <p:txBody>
          <a:bodyPr/>
          <a:lstStyle/>
          <a:p>
            <a:fld id="{DD2F4C09-65E4-4AD7-8D55-83CBD210ED85}" type="slidenum">
              <a:rPr lang="de-DE" smtClean="0"/>
              <a:pPr/>
              <a:t>9</a:t>
            </a:fld>
            <a:endParaRPr lang="de-DE" dirty="0"/>
          </a:p>
        </p:txBody>
      </p:sp>
      <p:pic>
        <p:nvPicPr>
          <p:cNvPr id="13" name="Grafik 12">
            <a:extLst>
              <a:ext uri="{FF2B5EF4-FFF2-40B4-BE49-F238E27FC236}">
                <a16:creationId xmlns:a16="http://schemas.microsoft.com/office/drawing/2014/main" id="{2C59E69F-5D90-D5E2-103E-096EB5772A49}"/>
              </a:ext>
            </a:extLst>
          </p:cNvPr>
          <p:cNvPicPr>
            <a:picLocks noChangeAspect="1"/>
          </p:cNvPicPr>
          <p:nvPr/>
        </p:nvPicPr>
        <p:blipFill>
          <a:blip r:embed="rId4"/>
          <a:stretch>
            <a:fillRect/>
          </a:stretch>
        </p:blipFill>
        <p:spPr>
          <a:xfrm>
            <a:off x="4822800" y="1445860"/>
            <a:ext cx="7369200" cy="5130147"/>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78DEBA78-E38F-84E2-3366-B994636AC99E}"/>
                  </a:ext>
                </a:extLst>
              </p:cNvPr>
              <p:cNvSpPr>
                <a:spLocks noGrp="1"/>
              </p:cNvSpPr>
              <p:nvPr>
                <p:ph idx="1"/>
              </p:nvPr>
            </p:nvSpPr>
            <p:spPr>
              <a:xfrm>
                <a:off x="360000" y="1635332"/>
                <a:ext cx="4656000" cy="353668"/>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a14:m>
                <a:r>
                  <a:rPr lang="en-US" dirty="0"/>
                  <a:t>; 5000 epochs;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0.002</a:t>
                </a:r>
              </a:p>
              <a:p>
                <a:pPr marL="0" indent="0">
                  <a:buNone/>
                </a:pPr>
                <a:endParaRPr lang="en-US" dirty="0"/>
              </a:p>
            </p:txBody>
          </p:sp>
        </mc:Choice>
        <mc:Fallback xmlns="">
          <p:sp>
            <p:nvSpPr>
              <p:cNvPr id="11" name="Inhaltsplatzhalter 2">
                <a:extLst>
                  <a:ext uri="{FF2B5EF4-FFF2-40B4-BE49-F238E27FC236}">
                    <a16:creationId xmlns:a16="http://schemas.microsoft.com/office/drawing/2014/main" id="{78DEBA78-E38F-84E2-3366-B994636AC99E}"/>
                  </a:ext>
                </a:extLst>
              </p:cNvPr>
              <p:cNvSpPr>
                <a:spLocks noGrp="1" noRot="1" noChangeAspect="1" noMove="1" noResize="1" noEditPoints="1" noAdjustHandles="1" noChangeArrowheads="1" noChangeShapeType="1" noTextEdit="1"/>
              </p:cNvSpPr>
              <p:nvPr>
                <p:ph idx="1"/>
              </p:nvPr>
            </p:nvSpPr>
            <p:spPr>
              <a:xfrm>
                <a:off x="360000" y="1635332"/>
                <a:ext cx="4656000" cy="353668"/>
              </a:xfrm>
              <a:blipFill>
                <a:blip r:embed="rId5"/>
                <a:stretch>
                  <a:fillRect l="-2989" t="-20690" r="-2174" b="-31034"/>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22E4A187-2856-32B9-BF78-5E2FBF32BE78}"/>
              </a:ext>
            </a:extLst>
          </p:cNvPr>
          <p:cNvSpPr txBox="1">
            <a:spLocks/>
          </p:cNvSpPr>
          <p:nvPr/>
        </p:nvSpPr>
        <p:spPr>
          <a:xfrm>
            <a:off x="360000" y="2002564"/>
            <a:ext cx="4632000" cy="4290372"/>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Able to interpolate data</a:t>
            </a:r>
          </a:p>
          <a:p>
            <a:r>
              <a:rPr lang="en-US" dirty="0"/>
              <a:t>Not able to extrapolate data</a:t>
            </a:r>
          </a:p>
          <a:p>
            <a:r>
              <a:rPr lang="en-US" dirty="0"/>
              <a:t>Model does not behave physically sensible, as among other things, the </a:t>
            </a:r>
            <a:r>
              <a:rPr lang="en-US" b="1" dirty="0"/>
              <a:t>thermodynamic consistency is not fulfilled!</a:t>
            </a:r>
          </a:p>
          <a:p>
            <a:r>
              <a:rPr lang="en-US" dirty="0"/>
              <a:t>This means the “</a:t>
            </a:r>
            <a:r>
              <a:rPr lang="en-US" b="1" dirty="0"/>
              <a:t>generalization</a:t>
            </a:r>
            <a:r>
              <a:rPr lang="en-US" dirty="0"/>
              <a:t>” of the naïve model is not good.</a:t>
            </a:r>
          </a:p>
          <a:p>
            <a:r>
              <a:rPr lang="en-US" dirty="0">
                <a:solidFill>
                  <a:srgbClr val="FF0000"/>
                </a:solidFill>
              </a:rPr>
              <a:t>We therefore need to find a new approach and try to fulfill the conditions</a:t>
            </a:r>
          </a:p>
          <a:p>
            <a:endParaRPr lang="en-US" dirty="0"/>
          </a:p>
          <a:p>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34312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TUDa">
      <a:dk1>
        <a:sysClr val="windowText" lastClr="000000"/>
      </a:dk1>
      <a:lt1>
        <a:sysClr val="window" lastClr="FFFFFF"/>
      </a:lt1>
      <a:dk2>
        <a:srgbClr val="44546A"/>
      </a:dk2>
      <a:lt2>
        <a:srgbClr val="E7E6E6"/>
      </a:lt2>
      <a:accent1>
        <a:srgbClr val="E6001A"/>
      </a:accent1>
      <a:accent2>
        <a:srgbClr val="004E8A"/>
      </a:accent2>
      <a:accent3>
        <a:srgbClr val="009CDA"/>
      </a:accent3>
      <a:accent4>
        <a:srgbClr val="00689D"/>
      </a:accent4>
      <a:accent5>
        <a:srgbClr val="B5B5B5"/>
      </a:accent5>
      <a:accent6>
        <a:srgbClr val="535353"/>
      </a:accent6>
      <a:hlink>
        <a:srgbClr val="243572"/>
      </a:hlink>
      <a:folHlink>
        <a:srgbClr val="611C73"/>
      </a:folHlink>
    </a:clrScheme>
    <a:fontScheme name="TU Darmstadt 202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2628</Words>
  <Application>Microsoft Macintosh PowerPoint</Application>
  <PresentationFormat>Breitbild</PresentationFormat>
  <Paragraphs>508</Paragraphs>
  <Slides>27</Slides>
  <Notes>20</Notes>
  <HiddenSlides>6</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27</vt:i4>
      </vt:variant>
    </vt:vector>
  </HeadingPairs>
  <TitlesOfParts>
    <vt:vector size="38" baseType="lpstr">
      <vt:lpstr>Agency FB</vt:lpstr>
      <vt:lpstr>Aptos</vt:lpstr>
      <vt:lpstr>Aptos Display</vt:lpstr>
      <vt:lpstr>Arial</vt:lpstr>
      <vt:lpstr>Arial Black</vt:lpstr>
      <vt:lpstr>Calibri</vt:lpstr>
      <vt:lpstr>Cambria Math</vt:lpstr>
      <vt:lpstr>Symbol</vt:lpstr>
      <vt:lpstr>Wingdings</vt:lpstr>
      <vt:lpstr>Template</vt:lpstr>
      <vt:lpstr>Benutzerdefiniertes Design</vt:lpstr>
      <vt:lpstr>Tutorial machine learning in solid mechanics</vt:lpstr>
      <vt:lpstr>Embedding physics in ML-models</vt:lpstr>
      <vt:lpstr>Embedding physics in ML-models</vt:lpstr>
      <vt:lpstr>Embedding physics in ML-models</vt:lpstr>
      <vt:lpstr>Embedding physics in ML-models </vt:lpstr>
      <vt:lpstr>Data preparation</vt:lpstr>
      <vt:lpstr>Neural network model –  A naïve approach</vt:lpstr>
      <vt:lpstr>Neural network model –  A naïve approach</vt:lpstr>
      <vt:lpstr>Neural network model –  A naïve approach</vt:lpstr>
      <vt:lpstr>Physics-augmented neural network -  Invariant-based PANN model</vt:lpstr>
      <vt:lpstr>Influence of loss function on results</vt:lpstr>
      <vt:lpstr>Comparison between – Naïve and invariant-based model</vt:lpstr>
      <vt:lpstr>Concentric sampled deformation gradients –  Generalization of NN’s</vt:lpstr>
      <vt:lpstr>Concentric sampled deformation gradients –  Generalization of NN’s</vt:lpstr>
      <vt:lpstr>Concentric sampled deformation gradients –  Generalization of NN’s</vt:lpstr>
      <vt:lpstr>Homogenized cubic lattice metamaterials –  Approximation of mathematical conditions</vt:lpstr>
      <vt:lpstr>Homogenized cubic lattice metamaterials –  models</vt:lpstr>
      <vt:lpstr>Homogenized cubic lattice metamaterials –  Invariant-based model</vt:lpstr>
      <vt:lpstr>Homogenized cubic lattice metamaterials –  Deformation gradient-based model</vt:lpstr>
      <vt:lpstr>Homogenized cubic lattice metamaterials –  Deformation gradient-based model</vt:lpstr>
      <vt:lpstr>Thank you for your attention!</vt:lpstr>
      <vt:lpstr>Constitutive conditions for hyperelasticity models</vt:lpstr>
      <vt:lpstr>Constitutive conditions for hyperelasticity models</vt:lpstr>
      <vt:lpstr>Neural network model –  A naïve approach</vt:lpstr>
      <vt:lpstr>Invariant-based model –  Model for cubic anisotropy metamaterial </vt:lpstr>
      <vt:lpstr>Physics-augmented neural network model (PANN)</vt:lpstr>
      <vt:lpstr>Deformation-gradient based neural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2023-05-22T13:03:01Z</dcterms:created>
  <dcterms:modified xsi:type="dcterms:W3CDTF">2024-12-17T12:24:54Z</dcterms:modified>
</cp:coreProperties>
</file>